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86" r:id="rId3"/>
    <p:sldId id="285" r:id="rId4"/>
    <p:sldId id="257" r:id="rId5"/>
    <p:sldId id="258" r:id="rId6"/>
    <p:sldId id="261" r:id="rId7"/>
    <p:sldId id="262" r:id="rId8"/>
    <p:sldId id="291" r:id="rId9"/>
    <p:sldId id="290" r:id="rId10"/>
    <p:sldId id="263" r:id="rId11"/>
    <p:sldId id="264" r:id="rId12"/>
    <p:sldId id="265" r:id="rId13"/>
    <p:sldId id="266" r:id="rId14"/>
    <p:sldId id="267" r:id="rId15"/>
    <p:sldId id="259" r:id="rId16"/>
    <p:sldId id="260" r:id="rId17"/>
    <p:sldId id="271" r:id="rId18"/>
    <p:sldId id="272" r:id="rId19"/>
    <p:sldId id="274" r:id="rId20"/>
    <p:sldId id="275" r:id="rId21"/>
    <p:sldId id="276" r:id="rId22"/>
    <p:sldId id="278" r:id="rId23"/>
    <p:sldId id="279" r:id="rId24"/>
    <p:sldId id="280" r:id="rId25"/>
    <p:sldId id="281" r:id="rId26"/>
    <p:sldId id="282" r:id="rId27"/>
    <p:sldId id="283" r:id="rId28"/>
    <p:sldId id="284" r:id="rId29"/>
    <p:sldId id="287" r:id="rId30"/>
    <p:sldId id="289" r:id="rId31"/>
    <p:sldId id="292"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33"/>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66"/>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00" autoAdjust="0"/>
    <p:restoredTop sz="94600" autoAdjust="0"/>
  </p:normalViewPr>
  <p:slideViewPr>
    <p:cSldViewPr>
      <p:cViewPr varScale="1">
        <p:scale>
          <a:sx n="73" d="100"/>
          <a:sy n="73" d="100"/>
        </p:scale>
        <p:origin x="-1932"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tr-TR"/>
          </a:p>
        </p:txBody>
      </p:sp>
      <p:sp>
        <p:nvSpPr>
          <p:cNvPr id="307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tr-TR"/>
          </a:p>
        </p:txBody>
      </p:sp>
      <p:sp>
        <p:nvSpPr>
          <p:cNvPr id="307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tr-TR"/>
          </a:p>
        </p:txBody>
      </p:sp>
      <p:sp>
        <p:nvSpPr>
          <p:cNvPr id="307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10EDC85-3D9B-44D6-832A-2C778C7B3865}" type="slidenum">
              <a:rPr lang="tr-TR"/>
              <a:pPr/>
              <a:t>‹#›</a:t>
            </a:fld>
            <a:endParaRPr lang="tr-TR"/>
          </a:p>
        </p:txBody>
      </p:sp>
    </p:spTree>
    <p:extLst>
      <p:ext uri="{BB962C8B-B14F-4D97-AF65-F5344CB8AC3E}">
        <p14:creationId xmlns="" xmlns:p14="http://schemas.microsoft.com/office/powerpoint/2010/main" val="1536155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tr-TR"/>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tr-TR"/>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tr-TR"/>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2ACB1510-7AC5-446A-876E-B2E3EF4D58CE}" type="slidenum">
              <a:rPr lang="tr-TR"/>
              <a:pPr/>
              <a:t>‹#›</a:t>
            </a:fld>
            <a:endParaRPr lang="tr-TR"/>
          </a:p>
        </p:txBody>
      </p:sp>
    </p:spTree>
    <p:extLst>
      <p:ext uri="{BB962C8B-B14F-4D97-AF65-F5344CB8AC3E}">
        <p14:creationId xmlns="" xmlns:p14="http://schemas.microsoft.com/office/powerpoint/2010/main" val="18232713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ACB1510-7AC5-446A-876E-B2E3EF4D58CE}"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ACB1510-7AC5-446A-876E-B2E3EF4D58CE}" type="slidenum">
              <a:rPr lang="tr-TR" smtClean="0"/>
              <a:pPr/>
              <a:t>31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09800"/>
            <a:ext cx="7772400" cy="1143000"/>
          </a:xfrm>
        </p:spPr>
        <p:txBody>
          <a:bodyPr/>
          <a:lstStyle>
            <a:lvl1pPr>
              <a:defRPr sz="5400"/>
            </a:lvl1pPr>
          </a:lstStyle>
          <a:p>
            <a:r>
              <a:rPr lang="tr-TR" smtClean="0"/>
              <a:t>Asıl başlık stili için tıklatın</a:t>
            </a:r>
            <a:endParaRPr lang="tr-TR"/>
          </a:p>
        </p:txBody>
      </p:sp>
      <p:sp>
        <p:nvSpPr>
          <p:cNvPr id="3075" name="Rectangle 3"/>
          <p:cNvSpPr>
            <a:spLocks noGrp="1" noChangeArrowheads="1"/>
          </p:cNvSpPr>
          <p:nvPr>
            <p:ph type="subTitle" idx="1"/>
          </p:nvPr>
        </p:nvSpPr>
        <p:spPr>
          <a:xfrm>
            <a:off x="1371600" y="3505200"/>
            <a:ext cx="6400800" cy="1066800"/>
          </a:xfrm>
        </p:spPr>
        <p:txBody>
          <a:bodyPr/>
          <a:lstStyle>
            <a:lvl1pPr marL="0" indent="0" algn="ctr">
              <a:buFontTx/>
              <a:buNone/>
              <a:defRPr sz="3600" b="1"/>
            </a:lvl1pPr>
          </a:lstStyle>
          <a:p>
            <a:r>
              <a:rPr lang="tr-TR" smtClean="0"/>
              <a:t>Asıl alt başlık stilini düzenlemek için tıklatın</a:t>
            </a:r>
            <a:endParaRPr lang="tr-TR"/>
          </a:p>
        </p:txBody>
      </p:sp>
      <p:sp>
        <p:nvSpPr>
          <p:cNvPr id="3076" name="Rectangle 4"/>
          <p:cNvSpPr>
            <a:spLocks noGrp="1" noChangeArrowheads="1"/>
          </p:cNvSpPr>
          <p:nvPr>
            <p:ph type="dt" sz="half" idx="2"/>
          </p:nvPr>
        </p:nvSpPr>
        <p:spPr>
          <a:xfrm>
            <a:off x="685800" y="6096000"/>
            <a:ext cx="1905000" cy="381000"/>
          </a:xfrm>
        </p:spPr>
        <p:txBody>
          <a:bodyPr/>
          <a:lstStyle>
            <a:lvl1pPr>
              <a:defRPr/>
            </a:lvl1pPr>
          </a:lstStyle>
          <a:p>
            <a:endParaRPr lang="tr-TR"/>
          </a:p>
        </p:txBody>
      </p:sp>
      <p:sp>
        <p:nvSpPr>
          <p:cNvPr id="3077" name="Rectangle 5"/>
          <p:cNvSpPr>
            <a:spLocks noGrp="1" noChangeArrowheads="1"/>
          </p:cNvSpPr>
          <p:nvPr>
            <p:ph type="ftr" sz="quarter" idx="3"/>
          </p:nvPr>
        </p:nvSpPr>
        <p:spPr>
          <a:xfrm>
            <a:off x="3124200" y="6096000"/>
            <a:ext cx="2895600" cy="381000"/>
          </a:xfrm>
        </p:spPr>
        <p:txBody>
          <a:bodyPr/>
          <a:lstStyle>
            <a:lvl1pPr>
              <a:defRPr/>
            </a:lvl1pPr>
          </a:lstStyle>
          <a:p>
            <a:r>
              <a:rPr lang="tr-TR" smtClean="0"/>
              <a:t>Mart 2013 - ADANA</a:t>
            </a:r>
            <a:endParaRPr lang="tr-TR"/>
          </a:p>
        </p:txBody>
      </p:sp>
      <p:sp>
        <p:nvSpPr>
          <p:cNvPr id="3078" name="Rectangle 6"/>
          <p:cNvSpPr>
            <a:spLocks noGrp="1" noChangeArrowheads="1"/>
          </p:cNvSpPr>
          <p:nvPr>
            <p:ph type="sldNum" sz="quarter" idx="4"/>
          </p:nvPr>
        </p:nvSpPr>
        <p:spPr>
          <a:xfrm>
            <a:off x="6553200" y="6096000"/>
            <a:ext cx="1905000" cy="381000"/>
          </a:xfrm>
        </p:spPr>
        <p:txBody>
          <a:bodyPr/>
          <a:lstStyle>
            <a:lvl1pPr>
              <a:defRPr/>
            </a:lvl1pPr>
          </a:lstStyle>
          <a:p>
            <a:fld id="{08581599-B8BA-4A2A-9654-793CF3DB0D6F}" type="slidenum">
              <a:rPr lang="tr-TR"/>
              <a:pPr/>
              <a:t>‹#›</a:t>
            </a:fld>
            <a:endParaRPr lang="tr-TR"/>
          </a:p>
        </p:txBody>
      </p:sp>
    </p:spTree>
  </p:cSld>
  <p:clrMapOvr>
    <a:masterClrMapping/>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6" name="5 Slayt Numarası Yer Tutucusu"/>
          <p:cNvSpPr>
            <a:spLocks noGrp="1"/>
          </p:cNvSpPr>
          <p:nvPr>
            <p:ph type="sldNum" sz="quarter" idx="12"/>
          </p:nvPr>
        </p:nvSpPr>
        <p:spPr/>
        <p:txBody>
          <a:bodyPr/>
          <a:lstStyle>
            <a:lvl1pPr>
              <a:defRPr/>
            </a:lvl1pPr>
          </a:lstStyle>
          <a:p>
            <a:fld id="{D3EA0E68-685F-49F9-90F7-EDF872565EDD}" type="slidenum">
              <a:rPr lang="tr-TR"/>
              <a:pPr/>
              <a:t>‹#›</a:t>
            </a:fld>
            <a:endParaRPr lang="tr-TR"/>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43700" y="838200"/>
            <a:ext cx="2171700" cy="54102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28600" y="838200"/>
            <a:ext cx="63627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6" name="5 Slayt Numarası Yer Tutucusu"/>
          <p:cNvSpPr>
            <a:spLocks noGrp="1"/>
          </p:cNvSpPr>
          <p:nvPr>
            <p:ph type="sldNum" sz="quarter" idx="12"/>
          </p:nvPr>
        </p:nvSpPr>
        <p:spPr/>
        <p:txBody>
          <a:bodyPr/>
          <a:lstStyle>
            <a:lvl1pPr>
              <a:defRPr/>
            </a:lvl1pPr>
          </a:lstStyle>
          <a:p>
            <a:fld id="{D89B7CB3-B22A-4E7F-B827-676D59D557EA}" type="slidenum">
              <a:rPr lang="tr-TR"/>
              <a:pPr/>
              <a:t>‹#›</a:t>
            </a:fld>
            <a:endParaRPr lang="tr-TR"/>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6" name="5 Slayt Numarası Yer Tutucusu"/>
          <p:cNvSpPr>
            <a:spLocks noGrp="1"/>
          </p:cNvSpPr>
          <p:nvPr>
            <p:ph type="sldNum" sz="quarter" idx="12"/>
          </p:nvPr>
        </p:nvSpPr>
        <p:spPr/>
        <p:txBody>
          <a:bodyPr/>
          <a:lstStyle>
            <a:lvl1pPr>
              <a:defRPr/>
            </a:lvl1pPr>
          </a:lstStyle>
          <a:p>
            <a:fld id="{23EE7A83-FEDD-4CDE-BB87-210762251D7F}" type="slidenum">
              <a:rPr lang="tr-TR"/>
              <a:pPr/>
              <a:t>‹#›</a:t>
            </a:fld>
            <a:endParaRPr lang="tr-TR"/>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6" name="5 Slayt Numarası Yer Tutucusu"/>
          <p:cNvSpPr>
            <a:spLocks noGrp="1"/>
          </p:cNvSpPr>
          <p:nvPr>
            <p:ph type="sldNum" sz="quarter" idx="12"/>
          </p:nvPr>
        </p:nvSpPr>
        <p:spPr/>
        <p:txBody>
          <a:bodyPr/>
          <a:lstStyle>
            <a:lvl1pPr>
              <a:defRPr/>
            </a:lvl1pPr>
          </a:lstStyle>
          <a:p>
            <a:fld id="{FD41781B-BC99-4F73-A43D-5337D7C77C4E}" type="slidenum">
              <a:rPr lang="tr-TR"/>
              <a:pPr/>
              <a:t>‹#›</a:t>
            </a:fld>
            <a:endParaRPr lang="tr-TR"/>
          </a:p>
        </p:txBody>
      </p:sp>
    </p:spTree>
  </p:cSld>
  <p:clrMapOvr>
    <a:masterClrMapping/>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28600" y="1676400"/>
            <a:ext cx="4267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76400"/>
            <a:ext cx="4267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7" name="6 Slayt Numarası Yer Tutucusu"/>
          <p:cNvSpPr>
            <a:spLocks noGrp="1"/>
          </p:cNvSpPr>
          <p:nvPr>
            <p:ph type="sldNum" sz="quarter" idx="12"/>
          </p:nvPr>
        </p:nvSpPr>
        <p:spPr/>
        <p:txBody>
          <a:bodyPr/>
          <a:lstStyle>
            <a:lvl1pPr>
              <a:defRPr/>
            </a:lvl1pPr>
          </a:lstStyle>
          <a:p>
            <a:fld id="{9D24EBBD-037A-43DA-BAEB-D8E1A11CF400}" type="slidenum">
              <a:rPr lang="tr-TR"/>
              <a:pPr/>
              <a:t>‹#›</a:t>
            </a:fld>
            <a:endParaRPr lang="tr-TR"/>
          </a:p>
        </p:txBody>
      </p:sp>
    </p:spTree>
  </p:cSld>
  <p:clrMapOvr>
    <a:masterClrMapping/>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9" name="8 Slayt Numarası Yer Tutucusu"/>
          <p:cNvSpPr>
            <a:spLocks noGrp="1"/>
          </p:cNvSpPr>
          <p:nvPr>
            <p:ph type="sldNum" sz="quarter" idx="12"/>
          </p:nvPr>
        </p:nvSpPr>
        <p:spPr/>
        <p:txBody>
          <a:bodyPr/>
          <a:lstStyle>
            <a:lvl1pPr>
              <a:defRPr/>
            </a:lvl1pPr>
          </a:lstStyle>
          <a:p>
            <a:fld id="{593533A0-01EF-40B0-A740-C807A3F9377E}" type="slidenum">
              <a:rPr lang="tr-TR"/>
              <a:pPr/>
              <a:t>‹#›</a:t>
            </a:fld>
            <a:endParaRPr lang="tr-TR"/>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5" name="4 Slayt Numarası Yer Tutucusu"/>
          <p:cNvSpPr>
            <a:spLocks noGrp="1"/>
          </p:cNvSpPr>
          <p:nvPr>
            <p:ph type="sldNum" sz="quarter" idx="12"/>
          </p:nvPr>
        </p:nvSpPr>
        <p:spPr/>
        <p:txBody>
          <a:bodyPr/>
          <a:lstStyle>
            <a:lvl1pPr>
              <a:defRPr/>
            </a:lvl1pPr>
          </a:lstStyle>
          <a:p>
            <a:fld id="{DEDF0855-8E15-4B95-A28D-C2EA7D27BDA0}" type="slidenum">
              <a:rPr lang="tr-TR"/>
              <a:pPr/>
              <a:t>‹#›</a:t>
            </a:fld>
            <a:endParaRPr lang="tr-TR"/>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4" name="3 Slayt Numarası Yer Tutucusu"/>
          <p:cNvSpPr>
            <a:spLocks noGrp="1"/>
          </p:cNvSpPr>
          <p:nvPr>
            <p:ph type="sldNum" sz="quarter" idx="12"/>
          </p:nvPr>
        </p:nvSpPr>
        <p:spPr/>
        <p:txBody>
          <a:bodyPr/>
          <a:lstStyle>
            <a:lvl1pPr>
              <a:defRPr/>
            </a:lvl1pPr>
          </a:lstStyle>
          <a:p>
            <a:fld id="{1ACE9494-7961-479C-A20F-FA9E77A70963}" type="slidenum">
              <a:rPr lang="tr-TR"/>
              <a:pPr/>
              <a:t>‹#›</a:t>
            </a:fld>
            <a:endParaRPr lang="tr-TR"/>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7" name="6 Slayt Numarası Yer Tutucusu"/>
          <p:cNvSpPr>
            <a:spLocks noGrp="1"/>
          </p:cNvSpPr>
          <p:nvPr>
            <p:ph type="sldNum" sz="quarter" idx="12"/>
          </p:nvPr>
        </p:nvSpPr>
        <p:spPr/>
        <p:txBody>
          <a:bodyPr/>
          <a:lstStyle>
            <a:lvl1pPr>
              <a:defRPr/>
            </a:lvl1pPr>
          </a:lstStyle>
          <a:p>
            <a:fld id="{DE967FAF-295A-41F2-B68B-1C4D7F297811}" type="slidenum">
              <a:rPr lang="tr-TR"/>
              <a:pPr/>
              <a:t>‹#›</a:t>
            </a:fld>
            <a:endParaRPr lang="tr-TR"/>
          </a:p>
        </p:txBody>
      </p:sp>
    </p:spTree>
  </p:cSld>
  <p:clrMapOvr>
    <a:masterClrMapping/>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r>
              <a:rPr lang="tr-TR" smtClean="0"/>
              <a:t>Mart 2013 - ADANA</a:t>
            </a:r>
            <a:endParaRPr lang="tr-TR"/>
          </a:p>
        </p:txBody>
      </p:sp>
      <p:sp>
        <p:nvSpPr>
          <p:cNvPr id="7" name="6 Slayt Numarası Yer Tutucusu"/>
          <p:cNvSpPr>
            <a:spLocks noGrp="1"/>
          </p:cNvSpPr>
          <p:nvPr>
            <p:ph type="sldNum" sz="quarter" idx="12"/>
          </p:nvPr>
        </p:nvSpPr>
        <p:spPr/>
        <p:txBody>
          <a:bodyPr/>
          <a:lstStyle>
            <a:lvl1pPr>
              <a:defRPr/>
            </a:lvl1pPr>
          </a:lstStyle>
          <a:p>
            <a:fld id="{13AF2387-7EF6-43BC-A748-635A912E6430}" type="slidenum">
              <a:rPr lang="tr-TR"/>
              <a:pPr/>
              <a:t>‹#›</a:t>
            </a:fld>
            <a:endParaRPr lang="tr-TR"/>
          </a:p>
        </p:txBody>
      </p:sp>
    </p:spTree>
  </p:cSld>
  <p:clrMapOvr>
    <a:masterClrMapping/>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838200"/>
            <a:ext cx="86868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Ana başlık stilini düzenlemek için tıklatın</a:t>
            </a:r>
          </a:p>
        </p:txBody>
      </p:sp>
      <p:sp>
        <p:nvSpPr>
          <p:cNvPr id="1027" name="Rectangle 3"/>
          <p:cNvSpPr>
            <a:spLocks noGrp="1" noChangeArrowheads="1"/>
          </p:cNvSpPr>
          <p:nvPr>
            <p:ph type="body" idx="1"/>
          </p:nvPr>
        </p:nvSpPr>
        <p:spPr bwMode="auto">
          <a:xfrm>
            <a:off x="228600" y="1676400"/>
            <a:ext cx="86868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304800" y="63246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tr-TR"/>
          </a:p>
        </p:txBody>
      </p:sp>
      <p:sp>
        <p:nvSpPr>
          <p:cNvPr id="1029" name="Rectangle 5"/>
          <p:cNvSpPr>
            <a:spLocks noGrp="1" noChangeArrowheads="1"/>
          </p:cNvSpPr>
          <p:nvPr>
            <p:ph type="ftr" sz="quarter" idx="3"/>
          </p:nvPr>
        </p:nvSpPr>
        <p:spPr bwMode="auto">
          <a:xfrm>
            <a:off x="3200400" y="632460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r>
              <a:rPr lang="tr-TR" smtClean="0"/>
              <a:t>Mart 2013 - ADANA</a:t>
            </a:r>
            <a:endParaRPr lang="tr-TR"/>
          </a:p>
        </p:txBody>
      </p:sp>
      <p:sp>
        <p:nvSpPr>
          <p:cNvPr id="1030" name="Rectangle 6"/>
          <p:cNvSpPr>
            <a:spLocks noGrp="1" noChangeArrowheads="1"/>
          </p:cNvSpPr>
          <p:nvPr>
            <p:ph type="sldNum" sz="quarter" idx="4"/>
          </p:nvPr>
        </p:nvSpPr>
        <p:spPr bwMode="auto">
          <a:xfrm>
            <a:off x="7010400" y="63246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03E24B79-DEEF-4843-B004-0453FBC98EA4}" type="slidenum">
              <a:rPr lang="tr-T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dissolve/>
  </p:transition>
  <p:hf sldNum="0" hdr="0" dt="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Arial Black" pitchFamily="34" charset="0"/>
        </a:defRPr>
      </a:lvl2pPr>
      <a:lvl3pPr algn="ctr" rtl="0" eaLnBrk="1" fontAlgn="base" hangingPunct="1">
        <a:spcBef>
          <a:spcPct val="0"/>
        </a:spcBef>
        <a:spcAft>
          <a:spcPct val="0"/>
        </a:spcAft>
        <a:defRPr sz="4000">
          <a:solidFill>
            <a:schemeClr val="tx2"/>
          </a:solidFill>
          <a:latin typeface="Arial Black" pitchFamily="34" charset="0"/>
        </a:defRPr>
      </a:lvl3pPr>
      <a:lvl4pPr algn="ctr" rtl="0" eaLnBrk="1" fontAlgn="base" hangingPunct="1">
        <a:spcBef>
          <a:spcPct val="0"/>
        </a:spcBef>
        <a:spcAft>
          <a:spcPct val="0"/>
        </a:spcAft>
        <a:defRPr sz="4000">
          <a:solidFill>
            <a:schemeClr val="tx2"/>
          </a:solidFill>
          <a:latin typeface="Arial Black" pitchFamily="34" charset="0"/>
        </a:defRPr>
      </a:lvl4pPr>
      <a:lvl5pPr algn="ctr" rtl="0" eaLnBrk="1" fontAlgn="base" hangingPunct="1">
        <a:spcBef>
          <a:spcPct val="0"/>
        </a:spcBef>
        <a:spcAft>
          <a:spcPct val="0"/>
        </a:spcAft>
        <a:defRPr sz="4000">
          <a:solidFill>
            <a:schemeClr val="tx2"/>
          </a:solidFill>
          <a:latin typeface="Arial Black" pitchFamily="34" charset="0"/>
        </a:defRPr>
      </a:lvl5pPr>
      <a:lvl6pPr marL="457200" algn="ctr" rtl="0" eaLnBrk="1" fontAlgn="base" hangingPunct="1">
        <a:spcBef>
          <a:spcPct val="0"/>
        </a:spcBef>
        <a:spcAft>
          <a:spcPct val="0"/>
        </a:spcAft>
        <a:defRPr sz="4000">
          <a:solidFill>
            <a:schemeClr val="tx2"/>
          </a:solidFill>
          <a:latin typeface="Arial Black" pitchFamily="34" charset="0"/>
        </a:defRPr>
      </a:lvl6pPr>
      <a:lvl7pPr marL="914400" algn="ctr" rtl="0" eaLnBrk="1" fontAlgn="base" hangingPunct="1">
        <a:spcBef>
          <a:spcPct val="0"/>
        </a:spcBef>
        <a:spcAft>
          <a:spcPct val="0"/>
        </a:spcAft>
        <a:defRPr sz="4000">
          <a:solidFill>
            <a:schemeClr val="tx2"/>
          </a:solidFill>
          <a:latin typeface="Arial Black" pitchFamily="34" charset="0"/>
        </a:defRPr>
      </a:lvl7pPr>
      <a:lvl8pPr marL="1371600" algn="ctr" rtl="0" eaLnBrk="1" fontAlgn="base" hangingPunct="1">
        <a:spcBef>
          <a:spcPct val="0"/>
        </a:spcBef>
        <a:spcAft>
          <a:spcPct val="0"/>
        </a:spcAft>
        <a:defRPr sz="4000">
          <a:solidFill>
            <a:schemeClr val="tx2"/>
          </a:solidFill>
          <a:latin typeface="Arial Black" pitchFamily="34" charset="0"/>
        </a:defRPr>
      </a:lvl8pPr>
      <a:lvl9pPr marL="1828800" algn="ctr" rtl="0" eaLnBrk="1" fontAlgn="base" hangingPunct="1">
        <a:spcBef>
          <a:spcPct val="0"/>
        </a:spcBef>
        <a:spcAft>
          <a:spcPct val="0"/>
        </a:spcAft>
        <a:defRPr sz="40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413792"/>
            <a:ext cx="7990656" cy="1143000"/>
          </a:xfrm>
          <a:noFill/>
          <a:ln cap="rnd">
            <a:solidFill>
              <a:schemeClr val="accent1">
                <a:alpha val="50000"/>
              </a:schemeClr>
            </a:solidFill>
            <a:bevel/>
          </a:ln>
        </p:spPr>
        <p:txBody>
          <a:bodyPr/>
          <a:lstStyle/>
          <a:p>
            <a:r>
              <a:rPr lang="tr-TR" sz="3600" b="1" dirty="0" smtClean="0"/>
              <a:t>KÜÇÜK HAYALLER BÜYÜK PROJELER</a:t>
            </a:r>
            <a:r>
              <a:rPr lang="tr-TR" sz="3600" b="1" dirty="0" smtClean="0">
                <a:latin typeface="Calibri" pitchFamily="34" charset="0"/>
                <a:cs typeface="Calibri" pitchFamily="34" charset="0"/>
              </a:rPr>
              <a:t>- 2014</a:t>
            </a:r>
            <a:endParaRPr lang="tr-TR" sz="3600" b="1" dirty="0">
              <a:latin typeface="Calibri" pitchFamily="34" charset="0"/>
              <a:cs typeface="Calibri" pitchFamily="34" charset="0"/>
            </a:endParaRPr>
          </a:p>
        </p:txBody>
      </p:sp>
      <p:sp>
        <p:nvSpPr>
          <p:cNvPr id="3" name="2 Alt Başlık"/>
          <p:cNvSpPr>
            <a:spLocks noGrp="1"/>
          </p:cNvSpPr>
          <p:nvPr>
            <p:ph type="subTitle" idx="1"/>
          </p:nvPr>
        </p:nvSpPr>
        <p:spPr>
          <a:xfrm>
            <a:off x="539552" y="2430016"/>
            <a:ext cx="8136904" cy="2007096"/>
          </a:xfrm>
        </p:spPr>
        <p:txBody>
          <a:bodyPr/>
          <a:lstStyle/>
          <a:p>
            <a:r>
              <a:rPr lang="tr-TR" dirty="0" smtClean="0">
                <a:solidFill>
                  <a:srgbClr val="FFC000"/>
                </a:solidFill>
                <a:latin typeface="Calibri" pitchFamily="34" charset="0"/>
                <a:cs typeface="Calibri" pitchFamily="34" charset="0"/>
              </a:rPr>
              <a:t>İSTANBUL İL MİLLİ EĞİTİM MÜDÜRLÜĞÜ</a:t>
            </a:r>
          </a:p>
          <a:p>
            <a:r>
              <a:rPr lang="tr-TR" sz="2400" dirty="0" smtClean="0">
                <a:solidFill>
                  <a:srgbClr val="FFC000"/>
                </a:solidFill>
              </a:rPr>
              <a:t>KÜÇÜK HAYALLER BÜYÜK PROJELER</a:t>
            </a:r>
            <a:r>
              <a:rPr lang="tr-TR" sz="2400" dirty="0" smtClean="0">
                <a:solidFill>
                  <a:srgbClr val="FFC000"/>
                </a:solidFill>
                <a:latin typeface="Calibri" pitchFamily="34" charset="0"/>
                <a:cs typeface="Calibri" pitchFamily="34" charset="0"/>
              </a:rPr>
              <a:t> İSTANBUL</a:t>
            </a:r>
          </a:p>
          <a:p>
            <a:r>
              <a:rPr lang="tr-TR" dirty="0" smtClean="0">
                <a:solidFill>
                  <a:srgbClr val="FFC000"/>
                </a:solidFill>
                <a:latin typeface="Calibri" pitchFamily="34" charset="0"/>
                <a:cs typeface="Calibri" pitchFamily="34" charset="0"/>
              </a:rPr>
              <a:t>İL YÜRÜTME KOMİSYONU</a:t>
            </a:r>
            <a:endParaRPr lang="tr-TR" dirty="0">
              <a:solidFill>
                <a:srgbClr val="FFC000"/>
              </a:solidFill>
              <a:latin typeface="Calibri" pitchFamily="34" charset="0"/>
              <a:cs typeface="Calibri" pitchFamily="34" charset="0"/>
            </a:endParaRPr>
          </a:p>
        </p:txBody>
      </p:sp>
      <p:sp>
        <p:nvSpPr>
          <p:cNvPr id="5" name="4 Metin kutusu"/>
          <p:cNvSpPr txBox="1"/>
          <p:nvPr/>
        </p:nvSpPr>
        <p:spPr>
          <a:xfrm>
            <a:off x="718632" y="4500571"/>
            <a:ext cx="8068210" cy="1754326"/>
          </a:xfrm>
          <a:prstGeom prst="rect">
            <a:avLst/>
          </a:prstGeom>
          <a:noFill/>
          <a:ln w="15875" cap="rnd">
            <a:solidFill>
              <a:schemeClr val="accent1">
                <a:alpha val="50000"/>
              </a:schemeClr>
            </a:solidFill>
          </a:ln>
        </p:spPr>
        <p:txBody>
          <a:bodyPr wrap="square" rtlCol="0">
            <a:spAutoFit/>
          </a:bodyPr>
          <a:lstStyle/>
          <a:p>
            <a:pPr algn="ctr"/>
            <a:r>
              <a:rPr lang="tr-TR" b="1" dirty="0" smtClean="0">
                <a:solidFill>
                  <a:srgbClr val="FFFF00"/>
                </a:solidFill>
              </a:rPr>
              <a:t>KOMİSYON ÜYELERİ</a:t>
            </a:r>
          </a:p>
          <a:p>
            <a:r>
              <a:rPr lang="tr-TR" b="1" dirty="0" err="1" smtClean="0">
                <a:solidFill>
                  <a:srgbClr val="FFFF00"/>
                </a:solidFill>
              </a:rPr>
              <a:t>Nedat</a:t>
            </a:r>
            <a:r>
              <a:rPr lang="tr-TR" b="1" dirty="0" smtClean="0">
                <a:solidFill>
                  <a:srgbClr val="FFFF00"/>
                </a:solidFill>
              </a:rPr>
              <a:t> </a:t>
            </a:r>
            <a:r>
              <a:rPr lang="tr-TR" b="1" dirty="0" smtClean="0">
                <a:solidFill>
                  <a:srgbClr val="FFFF00"/>
                </a:solidFill>
              </a:rPr>
              <a:t>İLHAN 		– İl Milli Eğitim Şube Müdürü</a:t>
            </a:r>
          </a:p>
          <a:p>
            <a:r>
              <a:rPr lang="tr-TR" b="1" dirty="0" smtClean="0">
                <a:solidFill>
                  <a:srgbClr val="FFFF00"/>
                </a:solidFill>
              </a:rPr>
              <a:t>Mehmet Nuri KAYNAR 	– ŞDZ İl Komisyon Üyesi</a:t>
            </a:r>
          </a:p>
          <a:p>
            <a:r>
              <a:rPr lang="tr-TR" b="1" dirty="0" smtClean="0">
                <a:solidFill>
                  <a:srgbClr val="FFFF00"/>
                </a:solidFill>
              </a:rPr>
              <a:t>Derviş ÇELİK	              – ŞDZ İl Komisyon Üyesi</a:t>
            </a:r>
          </a:p>
          <a:p>
            <a:r>
              <a:rPr lang="tr-TR" b="1" dirty="0" smtClean="0">
                <a:solidFill>
                  <a:srgbClr val="FFFF00"/>
                </a:solidFill>
              </a:rPr>
              <a:t>Sefa  YALMAN 	              – ŞDZ İl Komisyon Üyesi</a:t>
            </a:r>
          </a:p>
          <a:p>
            <a:r>
              <a:rPr lang="tr-TR" b="1" dirty="0" err="1" smtClean="0">
                <a:solidFill>
                  <a:srgbClr val="FFFF00"/>
                </a:solidFill>
              </a:rPr>
              <a:t>Nejla</a:t>
            </a:r>
            <a:r>
              <a:rPr lang="tr-TR" b="1" dirty="0" smtClean="0">
                <a:solidFill>
                  <a:srgbClr val="FFFF00"/>
                </a:solidFill>
              </a:rPr>
              <a:t> CEYLAN                   -Tek. Tas </a:t>
            </a:r>
            <a:r>
              <a:rPr lang="tr-TR" b="1" dirty="0" err="1" smtClean="0">
                <a:solidFill>
                  <a:srgbClr val="FFFF00"/>
                </a:solidFill>
              </a:rPr>
              <a:t>Formatörü</a:t>
            </a:r>
            <a:endParaRPr lang="tr-TR" b="1" dirty="0">
              <a:solidFill>
                <a:srgbClr val="FFFF00"/>
              </a:solidFill>
            </a:endParaRPr>
          </a:p>
        </p:txBody>
      </p:sp>
      <p:sp>
        <p:nvSpPr>
          <p:cNvPr id="6" name="5 Altbilgi Yer Tutucusu"/>
          <p:cNvSpPr>
            <a:spLocks noGrp="1"/>
          </p:cNvSpPr>
          <p:nvPr>
            <p:ph type="ftr" sz="quarter" idx="3"/>
          </p:nvPr>
        </p:nvSpPr>
        <p:spPr>
          <a:xfrm>
            <a:off x="3000364" y="6477000"/>
            <a:ext cx="2895600" cy="381000"/>
          </a:xfrm>
        </p:spPr>
        <p:txBody>
          <a:bodyPr/>
          <a:lstStyle/>
          <a:p>
            <a:endParaRPr lang="tr-TR" b="1" dirty="0">
              <a:solidFill>
                <a:srgbClr val="FF0000"/>
              </a:solidFill>
            </a:endParaRPr>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Calibri" pitchFamily="34" charset="0"/>
                <a:cs typeface="Calibri" pitchFamily="34" charset="0"/>
              </a:rPr>
              <a:t>KÜÇÜK HAYALLER BÜYÜK PROJELER İSTANBUL</a:t>
            </a:r>
            <a:endParaRPr lang="tr-TR" b="1" dirty="0">
              <a:latin typeface="Calibri" pitchFamily="34" charset="0"/>
              <a:cs typeface="Calibri" pitchFamily="34" charset="0"/>
            </a:endParaRPr>
          </a:p>
        </p:txBody>
      </p:sp>
      <p:sp>
        <p:nvSpPr>
          <p:cNvPr id="4" name="3 Altbilgi Yer Tutucusu"/>
          <p:cNvSpPr>
            <a:spLocks noGrp="1"/>
          </p:cNvSpPr>
          <p:nvPr>
            <p:ph type="ftr" sz="quarter" idx="11"/>
          </p:nvPr>
        </p:nvSpPr>
        <p:spPr>
          <a:xfrm>
            <a:off x="3000364" y="6357958"/>
            <a:ext cx="2895600" cy="500042"/>
          </a:xfrm>
        </p:spPr>
        <p:txBody>
          <a:bodyPr/>
          <a:lstStyle/>
          <a:p>
            <a:r>
              <a:rPr lang="tr-TR" b="1" dirty="0" smtClean="0">
                <a:solidFill>
                  <a:schemeClr val="accent2"/>
                </a:solidFill>
              </a:rPr>
              <a:t>L</a:t>
            </a:r>
          </a:p>
          <a:p>
            <a:endParaRPr lang="tr-TR" b="1" dirty="0">
              <a:solidFill>
                <a:schemeClr val="accent6">
                  <a:lumMod val="50000"/>
                </a:schemeClr>
              </a:solidFill>
            </a:endParaRPr>
          </a:p>
        </p:txBody>
      </p:sp>
      <p:sp>
        <p:nvSpPr>
          <p:cNvPr id="12" name="11 İçerik Yer Tutucusu"/>
          <p:cNvSpPr>
            <a:spLocks noGrp="1"/>
          </p:cNvSpPr>
          <p:nvPr>
            <p:ph idx="1"/>
          </p:nvPr>
        </p:nvSpPr>
        <p:spPr/>
        <p:txBody>
          <a:bodyPr/>
          <a:lstStyle/>
          <a:p>
            <a:pPr algn="just"/>
            <a:r>
              <a:rPr lang="tr-TR" b="1" dirty="0" smtClean="0">
                <a:solidFill>
                  <a:srgbClr val="92D050"/>
                </a:solidFill>
                <a:latin typeface="Calibri" pitchFamily="34" charset="0"/>
                <a:cs typeface="Calibri" pitchFamily="34" charset="0"/>
              </a:rPr>
              <a:t>İlimizde resmi okullarda görevli </a:t>
            </a:r>
            <a:r>
              <a:rPr lang="tr-TR" b="1" dirty="0" smtClean="0">
                <a:solidFill>
                  <a:schemeClr val="tx2"/>
                </a:solidFill>
                <a:latin typeface="Calibri" pitchFamily="34" charset="0"/>
                <a:cs typeface="Calibri" pitchFamily="34" charset="0"/>
              </a:rPr>
              <a:t>1076</a:t>
            </a:r>
            <a:r>
              <a:rPr lang="tr-TR" b="1" dirty="0" smtClean="0">
                <a:solidFill>
                  <a:srgbClr val="00B0F0"/>
                </a:solidFill>
                <a:latin typeface="Calibri" pitchFamily="34" charset="0"/>
                <a:cs typeface="Calibri" pitchFamily="34" charset="0"/>
              </a:rPr>
              <a:t> </a:t>
            </a:r>
            <a:r>
              <a:rPr lang="tr-TR" b="1" dirty="0" smtClean="0">
                <a:solidFill>
                  <a:srgbClr val="92D050"/>
                </a:solidFill>
                <a:latin typeface="Calibri" pitchFamily="34" charset="0"/>
                <a:cs typeface="Calibri" pitchFamily="34" charset="0"/>
              </a:rPr>
              <a:t>Teknoloji ve Tasarım Öğretmeni bulunmaktadır.</a:t>
            </a:r>
          </a:p>
          <a:p>
            <a:pPr algn="just"/>
            <a:r>
              <a:rPr lang="tr-TR" b="1" dirty="0" smtClean="0">
                <a:solidFill>
                  <a:schemeClr val="tx2"/>
                </a:solidFill>
                <a:latin typeface="Calibri" pitchFamily="34" charset="0"/>
                <a:cs typeface="Calibri" pitchFamily="34" charset="0"/>
              </a:rPr>
              <a:t>İlimizde özel okullarda görevli Teknoloji ve Tasarım Öğretmeni sayısının </a:t>
            </a:r>
            <a:r>
              <a:rPr lang="tr-TR" b="1" dirty="0" smtClean="0">
                <a:solidFill>
                  <a:srgbClr val="92D050"/>
                </a:solidFill>
                <a:latin typeface="Calibri" pitchFamily="34" charset="0"/>
                <a:cs typeface="Calibri" pitchFamily="34" charset="0"/>
              </a:rPr>
              <a:t>250</a:t>
            </a:r>
            <a:r>
              <a:rPr lang="tr-TR" b="1" dirty="0" smtClean="0">
                <a:solidFill>
                  <a:schemeClr val="tx2"/>
                </a:solidFill>
                <a:latin typeface="Calibri" pitchFamily="34" charset="0"/>
                <a:cs typeface="Calibri" pitchFamily="34" charset="0"/>
              </a:rPr>
              <a:t> olduğu varsayılarak;</a:t>
            </a:r>
          </a:p>
          <a:p>
            <a:pPr algn="just"/>
            <a:r>
              <a:rPr lang="tr-TR" b="1" dirty="0" smtClean="0">
                <a:solidFill>
                  <a:srgbClr val="92D050"/>
                </a:solidFill>
                <a:latin typeface="Calibri" pitchFamily="34" charset="0"/>
                <a:cs typeface="Calibri" pitchFamily="34" charset="0"/>
              </a:rPr>
              <a:t>Toplamda</a:t>
            </a:r>
            <a:r>
              <a:rPr lang="tr-TR" b="1" dirty="0" smtClean="0">
                <a:solidFill>
                  <a:srgbClr val="00B0F0"/>
                </a:solidFill>
                <a:latin typeface="Calibri" pitchFamily="34" charset="0"/>
                <a:cs typeface="Calibri" pitchFamily="34" charset="0"/>
              </a:rPr>
              <a:t> </a:t>
            </a:r>
            <a:r>
              <a:rPr lang="tr-TR" b="1" dirty="0" smtClean="0">
                <a:solidFill>
                  <a:schemeClr val="tx2"/>
                </a:solidFill>
                <a:latin typeface="Calibri" pitchFamily="34" charset="0"/>
                <a:cs typeface="Calibri" pitchFamily="34" charset="0"/>
              </a:rPr>
              <a:t>1326</a:t>
            </a:r>
            <a:r>
              <a:rPr lang="tr-TR" b="1" dirty="0" smtClean="0">
                <a:solidFill>
                  <a:srgbClr val="00B0F0"/>
                </a:solidFill>
                <a:latin typeface="Calibri" pitchFamily="34" charset="0"/>
                <a:cs typeface="Calibri" pitchFamily="34" charset="0"/>
              </a:rPr>
              <a:t> </a:t>
            </a:r>
            <a:r>
              <a:rPr lang="tr-TR" b="1" dirty="0" smtClean="0">
                <a:solidFill>
                  <a:srgbClr val="92D050"/>
                </a:solidFill>
                <a:latin typeface="Calibri" pitchFamily="34" charset="0"/>
                <a:cs typeface="Calibri" pitchFamily="34" charset="0"/>
              </a:rPr>
              <a:t>Teknoloji ve Tasarım Öğretmenimiz ilimizde görev yapmaktadır.</a:t>
            </a:r>
          </a:p>
          <a:p>
            <a:pPr algn="just"/>
            <a:endParaRPr lang="tr-TR" b="1" u="sng" dirty="0">
              <a:solidFill>
                <a:schemeClr val="tx2"/>
              </a:solidFill>
              <a:latin typeface="Calibri" pitchFamily="34" charset="0"/>
              <a:cs typeface="Calibri" pitchFamily="34" charset="0"/>
            </a:endParaRPr>
          </a:p>
        </p:txBody>
      </p:sp>
    </p:spTree>
  </p:cSld>
  <p:clrMapOvr>
    <a:masterClrMapping/>
  </p:clrMapOvr>
  <p:transition spd="med">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Calibri" pitchFamily="34" charset="0"/>
                <a:cs typeface="Calibri" pitchFamily="34" charset="0"/>
              </a:rPr>
              <a:t>KÜÇÜK HAYALLER BÜYÜK PROJELER İSTANBUL</a:t>
            </a:r>
            <a:endParaRPr lang="tr-TR"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12" name="11 İçerik Yer Tutucusu"/>
          <p:cNvSpPr>
            <a:spLocks noGrp="1"/>
          </p:cNvSpPr>
          <p:nvPr>
            <p:ph idx="1"/>
          </p:nvPr>
        </p:nvSpPr>
        <p:spPr/>
        <p:txBody>
          <a:bodyPr/>
          <a:lstStyle/>
          <a:p>
            <a:pPr algn="just"/>
            <a:r>
              <a:rPr lang="tr-TR" sz="2800" b="1" dirty="0" smtClean="0">
                <a:solidFill>
                  <a:srgbClr val="FFFF00"/>
                </a:solidFill>
                <a:latin typeface="Calibri" pitchFamily="34" charset="0"/>
                <a:cs typeface="Calibri" pitchFamily="34" charset="0"/>
              </a:rPr>
              <a:t>2013 yılı Şimdi Düşünme Zamanı il komisyon raporuna göre 1326 Teknoloji ve Tasarım Öğretmeni 642374 öğrenciye eğitim vermiştir.</a:t>
            </a:r>
          </a:p>
          <a:p>
            <a:pPr algn="just"/>
            <a:r>
              <a:rPr lang="tr-TR" sz="2800" b="1" dirty="0" smtClean="0">
                <a:solidFill>
                  <a:srgbClr val="FFFF00"/>
                </a:solidFill>
                <a:latin typeface="Calibri" pitchFamily="34" charset="0"/>
                <a:cs typeface="Calibri" pitchFamily="34" charset="0"/>
              </a:rPr>
              <a:t>442374 öğrencinin 3 kuşakta 1’er çalışma yaptığı gerçeği ile karşımıza 1327122 çalışmalık bir havuz çıkmaktadır.</a:t>
            </a:r>
          </a:p>
          <a:p>
            <a:pPr algn="just"/>
            <a:r>
              <a:rPr lang="tr-TR" sz="2800" b="1" dirty="0" smtClean="0">
                <a:solidFill>
                  <a:srgbClr val="FFFF00"/>
                </a:solidFill>
                <a:latin typeface="Calibri" pitchFamily="34" charset="0"/>
                <a:cs typeface="Calibri" pitchFamily="34" charset="0"/>
              </a:rPr>
              <a:t>Reel gerçekliklerin etkisi ile hedefimiz, bu havuzdan 100000 çalışmayı TPE havuzuna aktarabilmektir.Bunun için patent sürecinin aktif olarak öğrencilerimize aktarılması gerekmektedir.</a:t>
            </a:r>
          </a:p>
          <a:p>
            <a:pPr algn="just">
              <a:buNone/>
            </a:pPr>
            <a:endParaRPr lang="tr-TR" b="1" u="sng" dirty="0">
              <a:solidFill>
                <a:schemeClr val="tx2"/>
              </a:solidFill>
              <a:latin typeface="Calibri" pitchFamily="34" charset="0"/>
              <a:cs typeface="Calibri" pitchFamily="34" charset="0"/>
            </a:endParaRPr>
          </a:p>
        </p:txBody>
      </p:sp>
    </p:spTree>
  </p:cSld>
  <p:clrMapOvr>
    <a:masterClrMapping/>
  </p:clrMapOvr>
  <p:transition spd="med">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Calibri" pitchFamily="34" charset="0"/>
                <a:cs typeface="Calibri" pitchFamily="34" charset="0"/>
              </a:rPr>
              <a:t>KÜÇÜK HAYALLER BÜYÜK PROJELER İSTANBUL</a:t>
            </a:r>
            <a:endParaRPr lang="tr-TR" b="1" dirty="0">
              <a:latin typeface="Calibri" pitchFamily="34" charset="0"/>
              <a:cs typeface="Calibri" pitchFamily="34" charset="0"/>
            </a:endParaRPr>
          </a:p>
        </p:txBody>
      </p:sp>
      <p:sp>
        <p:nvSpPr>
          <p:cNvPr id="4" name="3 Altbilgi Yer Tutucusu"/>
          <p:cNvSpPr>
            <a:spLocks noGrp="1"/>
          </p:cNvSpPr>
          <p:nvPr>
            <p:ph type="ftr" sz="quarter" idx="11"/>
          </p:nvPr>
        </p:nvSpPr>
        <p:spPr>
          <a:xfrm>
            <a:off x="3059832" y="6477000"/>
            <a:ext cx="2895600" cy="381000"/>
          </a:xfrm>
        </p:spPr>
        <p:txBody>
          <a:bodyPr/>
          <a:lstStyle/>
          <a:p>
            <a:endParaRPr lang="tr-TR" b="1" dirty="0">
              <a:solidFill>
                <a:srgbClr val="FF0000"/>
              </a:solidFill>
            </a:endParaRPr>
          </a:p>
        </p:txBody>
      </p:sp>
      <p:sp>
        <p:nvSpPr>
          <p:cNvPr id="12" name="11 İçerik Yer Tutucusu"/>
          <p:cNvSpPr>
            <a:spLocks noGrp="1"/>
          </p:cNvSpPr>
          <p:nvPr>
            <p:ph idx="1"/>
          </p:nvPr>
        </p:nvSpPr>
        <p:spPr/>
        <p:txBody>
          <a:bodyPr/>
          <a:lstStyle/>
          <a:p>
            <a:pPr algn="just"/>
            <a:r>
              <a:rPr lang="tr-TR" sz="4000" b="1" dirty="0" smtClean="0">
                <a:solidFill>
                  <a:srgbClr val="92D050"/>
                </a:solidFill>
                <a:latin typeface="Calibri" pitchFamily="34" charset="0"/>
                <a:cs typeface="Calibri" pitchFamily="34" charset="0"/>
              </a:rPr>
              <a:t>Olması gereken öğrenci çalışması sayısının %10’u bile İstanbul’u TPE Teknoloji ve Tasarım Portalında tüm iller arasında 1. sıraya yükseltecektir</a:t>
            </a:r>
            <a:r>
              <a:rPr lang="tr-TR" b="1" dirty="0" smtClean="0">
                <a:solidFill>
                  <a:srgbClr val="92D050"/>
                </a:solidFill>
                <a:latin typeface="Calibri" pitchFamily="34" charset="0"/>
                <a:cs typeface="Calibri" pitchFamily="34" charset="0"/>
              </a:rPr>
              <a:t>.</a:t>
            </a:r>
          </a:p>
        </p:txBody>
      </p:sp>
    </p:spTree>
  </p:cSld>
  <p:clrMapOvr>
    <a:masterClrMapping/>
  </p:clrMapOvr>
  <p:transition spd="med">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Calibri" pitchFamily="34" charset="0"/>
                <a:cs typeface="Calibri" pitchFamily="34" charset="0"/>
              </a:rPr>
              <a:t>KÜÇÜK HAYALLER BÜYÜK PROJELER İSTANBUL</a:t>
            </a:r>
            <a:endParaRPr lang="tr-TR"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chemeClr val="accent2"/>
              </a:solidFill>
            </a:endParaRPr>
          </a:p>
        </p:txBody>
      </p:sp>
      <p:sp>
        <p:nvSpPr>
          <p:cNvPr id="5" name="4 İçerik Yer Tutucusu"/>
          <p:cNvSpPr>
            <a:spLocks noGrp="1"/>
          </p:cNvSpPr>
          <p:nvPr>
            <p:ph idx="1"/>
          </p:nvPr>
        </p:nvSpPr>
        <p:spPr/>
        <p:txBody>
          <a:bodyPr/>
          <a:lstStyle/>
          <a:p>
            <a:pPr algn="just">
              <a:buNone/>
            </a:pPr>
            <a:r>
              <a:rPr lang="tr-TR" sz="2800" b="1" dirty="0" smtClean="0">
                <a:solidFill>
                  <a:srgbClr val="92D050"/>
                </a:solidFill>
                <a:latin typeface="Calibri" pitchFamily="34" charset="0"/>
                <a:cs typeface="Calibri" pitchFamily="34" charset="0"/>
              </a:rPr>
              <a:t>İlimiz genelinde etkin katılımı sağlayabilmek için;</a:t>
            </a:r>
          </a:p>
          <a:p>
            <a:pPr algn="just"/>
            <a:r>
              <a:rPr lang="tr-TR" sz="2400" dirty="0" smtClean="0">
                <a:solidFill>
                  <a:schemeClr val="tx2"/>
                </a:solidFill>
                <a:latin typeface="Calibri" pitchFamily="34" charset="0"/>
                <a:cs typeface="Calibri" pitchFamily="34" charset="0"/>
              </a:rPr>
              <a:t>Yerel Sergi İl ve Bölge Düzenleme Kurullarının kurulması,</a:t>
            </a:r>
          </a:p>
          <a:p>
            <a:pPr algn="just"/>
            <a:r>
              <a:rPr lang="tr-TR" sz="2400" dirty="0" smtClean="0">
                <a:solidFill>
                  <a:schemeClr val="tx2"/>
                </a:solidFill>
                <a:latin typeface="Calibri" pitchFamily="34" charset="0"/>
                <a:cs typeface="Calibri" pitchFamily="34" charset="0"/>
              </a:rPr>
              <a:t>Düzenleme Kurullarının okul ziyaretleri,</a:t>
            </a:r>
            <a:endParaRPr lang="tr-TR" sz="2400" dirty="0">
              <a:solidFill>
                <a:schemeClr val="tx2"/>
              </a:solidFill>
              <a:latin typeface="Calibri" pitchFamily="34" charset="0"/>
              <a:cs typeface="Calibri" pitchFamily="34" charset="0"/>
            </a:endParaRPr>
          </a:p>
          <a:p>
            <a:pPr algn="just"/>
            <a:r>
              <a:rPr lang="tr-TR" sz="2400" dirty="0" smtClean="0">
                <a:solidFill>
                  <a:schemeClr val="tx2"/>
                </a:solidFill>
                <a:latin typeface="Calibri" pitchFamily="34" charset="0"/>
                <a:cs typeface="Calibri" pitchFamily="34" charset="0"/>
              </a:rPr>
              <a:t>Okullarının katılımının sağlanması noktasında resmi yazıların tüm okullara gönderilmesi,</a:t>
            </a:r>
          </a:p>
          <a:p>
            <a:pPr algn="just"/>
            <a:r>
              <a:rPr lang="tr-TR" sz="2400" dirty="0" smtClean="0">
                <a:solidFill>
                  <a:schemeClr val="tx2"/>
                </a:solidFill>
                <a:latin typeface="Calibri" pitchFamily="34" charset="0"/>
                <a:cs typeface="Calibri" pitchFamily="34" charset="0"/>
              </a:rPr>
              <a:t>İlçe komisyonlarını kurulması ve objektif seçimler yapılması,</a:t>
            </a:r>
          </a:p>
          <a:p>
            <a:pPr algn="just">
              <a:buNone/>
            </a:pPr>
            <a:r>
              <a:rPr lang="tr-TR" sz="2400" dirty="0" smtClean="0">
                <a:solidFill>
                  <a:srgbClr val="FF0000"/>
                </a:solidFill>
                <a:latin typeface="Calibri" pitchFamily="34" charset="0"/>
                <a:cs typeface="Calibri" pitchFamily="34" charset="0"/>
              </a:rPr>
              <a:t>Gibi öğretmen ve idarecileri ilgili organizasyonu “sahiplenme” noktasına götürebilecek stratejiler üretilerek hayata geçirilmelidir</a:t>
            </a:r>
            <a:r>
              <a:rPr lang="tr-TR" sz="2800" dirty="0" smtClean="0">
                <a:solidFill>
                  <a:srgbClr val="FF0000"/>
                </a:solidFill>
                <a:latin typeface="Calibri" pitchFamily="34" charset="0"/>
                <a:cs typeface="Calibri" pitchFamily="34" charset="0"/>
              </a:rPr>
              <a:t>.</a:t>
            </a:r>
          </a:p>
        </p:txBody>
      </p:sp>
    </p:spTree>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Calibri" pitchFamily="34" charset="0"/>
                <a:cs typeface="Calibri" pitchFamily="34" charset="0"/>
              </a:rPr>
              <a:t>KÜÇÜK HAYALLER BÜYÜK PROJELER İSTANBUL</a:t>
            </a:r>
            <a:endParaRPr lang="tr-TR" b="1" dirty="0">
              <a:latin typeface="Calibri" pitchFamily="34" charset="0"/>
              <a:cs typeface="Calibri" pitchFamily="34" charset="0"/>
            </a:endParaRPr>
          </a:p>
        </p:txBody>
      </p:sp>
      <p:sp>
        <p:nvSpPr>
          <p:cNvPr id="5" name="4 İçerik Yer Tutucusu"/>
          <p:cNvSpPr>
            <a:spLocks noGrp="1"/>
          </p:cNvSpPr>
          <p:nvPr>
            <p:ph idx="1"/>
          </p:nvPr>
        </p:nvSpPr>
        <p:spPr/>
        <p:txBody>
          <a:bodyPr/>
          <a:lstStyle/>
          <a:p>
            <a:pPr algn="just">
              <a:buNone/>
            </a:pPr>
            <a:r>
              <a:rPr lang="tr-TR" sz="2800" dirty="0" smtClean="0">
                <a:solidFill>
                  <a:srgbClr val="FFFF00"/>
                </a:solidFill>
                <a:latin typeface="Calibri" pitchFamily="34" charset="0"/>
                <a:cs typeface="Calibri" pitchFamily="34" charset="0"/>
              </a:rPr>
              <a:t>Yerel Sergi için ilimizde bir çok mekan  konsept açısından </a:t>
            </a:r>
            <a:r>
              <a:rPr lang="tr-TR" sz="2800" dirty="0" err="1" smtClean="0">
                <a:solidFill>
                  <a:srgbClr val="FFFF00"/>
                </a:solidFill>
                <a:latin typeface="Calibri" pitchFamily="34" charset="0"/>
                <a:cs typeface="Calibri" pitchFamily="34" charset="0"/>
              </a:rPr>
              <a:t>Darüşşafaka</a:t>
            </a:r>
            <a:r>
              <a:rPr lang="tr-TR" sz="2800" dirty="0" smtClean="0">
                <a:solidFill>
                  <a:srgbClr val="FFFF00"/>
                </a:solidFill>
                <a:latin typeface="Calibri" pitchFamily="34" charset="0"/>
                <a:cs typeface="Calibri" pitchFamily="34" charset="0"/>
              </a:rPr>
              <a:t> Eğitim Kurumları uygun görünmektedir.</a:t>
            </a:r>
          </a:p>
          <a:p>
            <a:pPr algn="just">
              <a:buNone/>
            </a:pPr>
            <a:r>
              <a:rPr lang="tr-TR" sz="2800" dirty="0" smtClean="0">
                <a:solidFill>
                  <a:srgbClr val="92D050"/>
                </a:solidFill>
                <a:latin typeface="Calibri" pitchFamily="34" charset="0"/>
                <a:cs typeface="Calibri" pitchFamily="34" charset="0"/>
              </a:rPr>
              <a:t>Ulusal Sergide İstanbul’u temsil edecek 4 adet öğrenci çalışmasının belirlenerek TPE ve Milli Eğitim Bakanlığı’na bildirilmesi gerektiğinden sürecin takvime uygun olarak ilerlemesi ve bu konuda hassasiyet gösterilmesi önemlidir.</a:t>
            </a:r>
          </a:p>
          <a:p>
            <a:pPr algn="just">
              <a:buNone/>
            </a:pPr>
            <a:r>
              <a:rPr lang="tr-TR" sz="2800" dirty="0" smtClean="0">
                <a:solidFill>
                  <a:schemeClr val="tx2"/>
                </a:solidFill>
                <a:latin typeface="Calibri" pitchFamily="34" charset="0"/>
                <a:cs typeface="Calibri" pitchFamily="34" charset="0"/>
              </a:rPr>
              <a:t>Veya önce seçimlerin yapılıp serginin 23-24-25 Mayıs 2014</a:t>
            </a:r>
          </a:p>
          <a:p>
            <a:pPr algn="just">
              <a:buNone/>
            </a:pPr>
            <a:r>
              <a:rPr lang="tr-TR" sz="2800" dirty="0" smtClean="0">
                <a:solidFill>
                  <a:schemeClr val="tx2"/>
                </a:solidFill>
                <a:latin typeface="Calibri" pitchFamily="34" charset="0"/>
                <a:cs typeface="Calibri" pitchFamily="34" charset="0"/>
              </a:rPr>
              <a:t>Tarihlerinde düzenlenmesi uygun olacaktır</a:t>
            </a:r>
            <a:r>
              <a:rPr lang="tr-TR" sz="2800" dirty="0" smtClean="0">
                <a:solidFill>
                  <a:schemeClr val="tx2"/>
                </a:solidFill>
                <a:latin typeface="Calibri" pitchFamily="34" charset="0"/>
                <a:cs typeface="Calibri" pitchFamily="34" charset="0"/>
              </a:rPr>
              <a:t>.</a:t>
            </a:r>
          </a:p>
          <a:p>
            <a:pPr algn="just">
              <a:buNone/>
            </a:pPr>
            <a:r>
              <a:rPr lang="tr-TR" sz="2400" b="1" dirty="0" smtClean="0">
                <a:solidFill>
                  <a:srgbClr val="FF0000"/>
                </a:solidFill>
                <a:latin typeface="Calibri" pitchFamily="34" charset="0"/>
                <a:cs typeface="Calibri" pitchFamily="34" charset="0"/>
              </a:rPr>
              <a:t>NOT:Serginin tarihi okullarımız rahat ve etkin katılabilmeleri amacıyla 27-28-29 Mayıs 2014 güncellenmiştir.</a:t>
            </a:r>
            <a:endParaRPr lang="tr-TR" sz="2400" b="1" dirty="0" smtClean="0">
              <a:solidFill>
                <a:srgbClr val="FF0000"/>
              </a:solidFill>
              <a:latin typeface="Calibri" pitchFamily="34" charset="0"/>
              <a:cs typeface="Calibri" pitchFamily="34" charset="0"/>
            </a:endParaRPr>
          </a:p>
        </p:txBody>
      </p:sp>
    </p:spTree>
  </p:cSld>
  <p:clrMapOvr>
    <a:masterClrMapping/>
  </p:clrMapOvr>
  <p:transition spd="med">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Ulusal Serginin Düzenlenmesi</a:t>
            </a:r>
            <a:endParaRPr lang="tr-TR"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86116" y="6500834"/>
            <a:ext cx="2895600" cy="547666"/>
          </a:xfrm>
        </p:spPr>
        <p:txBody>
          <a:bodyPr/>
          <a:lstStyle/>
          <a:p>
            <a:endParaRPr lang="tr-TR" b="1" dirty="0">
              <a:solidFill>
                <a:srgbClr val="FF0000"/>
              </a:solidFill>
            </a:endParaRPr>
          </a:p>
        </p:txBody>
      </p:sp>
      <p:pic>
        <p:nvPicPr>
          <p:cNvPr id="19" name="18 İçerik Yer Tutucusu" descr="nihat.ergun.jpg"/>
          <p:cNvPicPr>
            <a:picLocks noGrp="1" noChangeAspect="1"/>
          </p:cNvPicPr>
          <p:nvPr>
            <p:ph idx="1"/>
          </p:nvPr>
        </p:nvPicPr>
        <p:blipFill>
          <a:blip r:embed="rId2" cstate="print"/>
          <a:stretch>
            <a:fillRect/>
          </a:stretch>
        </p:blipFill>
        <p:spPr>
          <a:xfrm>
            <a:off x="329952" y="1772816"/>
            <a:ext cx="3233936" cy="242545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20" name="19 Resim" descr="proto.jpg"/>
          <p:cNvPicPr>
            <a:picLocks noChangeAspect="1"/>
          </p:cNvPicPr>
          <p:nvPr/>
        </p:nvPicPr>
        <p:blipFill>
          <a:blip r:embed="rId3" cstate="print"/>
          <a:stretch>
            <a:fillRect/>
          </a:stretch>
        </p:blipFill>
        <p:spPr>
          <a:xfrm rot="1020000">
            <a:off x="5384940" y="1936367"/>
            <a:ext cx="3407375" cy="212960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1" name="20 Metin kutusu"/>
          <p:cNvSpPr txBox="1"/>
          <p:nvPr/>
        </p:nvSpPr>
        <p:spPr>
          <a:xfrm>
            <a:off x="216024" y="4293096"/>
            <a:ext cx="8748464" cy="1938992"/>
          </a:xfrm>
          <a:prstGeom prst="rect">
            <a:avLst/>
          </a:prstGeom>
          <a:noFill/>
        </p:spPr>
        <p:txBody>
          <a:bodyPr wrap="square" rtlCol="0">
            <a:spAutoFit/>
          </a:bodyPr>
          <a:lstStyle/>
          <a:p>
            <a:pPr algn="just"/>
            <a:r>
              <a:rPr lang="tr-TR" sz="2000" b="1" dirty="0" smtClean="0">
                <a:solidFill>
                  <a:srgbClr val="92D050"/>
                </a:solidFill>
                <a:latin typeface="Calibri" pitchFamily="34" charset="0"/>
                <a:cs typeface="Calibri" pitchFamily="34" charset="0"/>
              </a:rPr>
              <a:t>Bilim, Sanayi ve Teknoloji Bakanımız Sayın Nihat ERGÜN Bey’in isteği ile ULUSAL özellik kazanan sergi,</a:t>
            </a:r>
          </a:p>
          <a:p>
            <a:pPr algn="just"/>
            <a:r>
              <a:rPr lang="tr-TR" sz="2000" b="1" dirty="0" smtClean="0">
                <a:solidFill>
                  <a:schemeClr val="tx2"/>
                </a:solidFill>
                <a:latin typeface="Calibri" pitchFamily="34" charset="0"/>
                <a:cs typeface="Calibri" pitchFamily="34" charset="0"/>
              </a:rPr>
              <a:t>Türk Patent Enstitüsü ve Avrupa Patent Ofisi tarafından desteklenerek finanse edilmektedir.</a:t>
            </a:r>
          </a:p>
          <a:p>
            <a:pPr algn="just"/>
            <a:r>
              <a:rPr lang="tr-TR" sz="2000" b="1" dirty="0" smtClean="0">
                <a:solidFill>
                  <a:srgbClr val="92D050"/>
                </a:solidFill>
                <a:latin typeface="Calibri" pitchFamily="34" charset="0"/>
                <a:cs typeface="Calibri" pitchFamily="34" charset="0"/>
              </a:rPr>
              <a:t>Milli Eğitim Bakanlığı Temel Eğitim Genel Müdürlüğü ile Talim ve Terbiye Kurulu Başkanlığı  sergiye destek olmaktadırlar.</a:t>
            </a:r>
            <a:endParaRPr lang="tr-TR" sz="2000" b="1" dirty="0">
              <a:solidFill>
                <a:srgbClr val="92D050"/>
              </a:solidFill>
              <a:latin typeface="Calibri" pitchFamily="34" charset="0"/>
              <a:cs typeface="Calibri" pitchFamily="34" charset="0"/>
            </a:endParaRPr>
          </a:p>
        </p:txBody>
      </p:sp>
    </p:spTree>
  </p:cSld>
  <p:clrMapOvr>
    <a:masterClrMapping/>
  </p:clrMapOvr>
  <p:transition spd="med">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Çalışmalar Nasıl Belirlenecek?</a:t>
            </a:r>
            <a:endParaRPr lang="tr-TR" b="1" dirty="0">
              <a:latin typeface="Calibri" pitchFamily="34" charset="0"/>
              <a:cs typeface="Calibri" pitchFamily="34" charset="0"/>
            </a:endParaRPr>
          </a:p>
        </p:txBody>
      </p:sp>
      <p:pic>
        <p:nvPicPr>
          <p:cNvPr id="5" name="4 İçerik Yer Tutucusu" descr="IMG_9441.JPG"/>
          <p:cNvPicPr>
            <a:picLocks noGrp="1" noChangeAspect="1"/>
          </p:cNvPicPr>
          <p:nvPr>
            <p:ph idx="1"/>
          </p:nvPr>
        </p:nvPicPr>
        <p:blipFill>
          <a:blip r:embed="rId2" cstate="print"/>
          <a:stretch>
            <a:fillRect/>
          </a:stretch>
        </p:blipFill>
        <p:spPr>
          <a:xfrm>
            <a:off x="5508104" y="3786190"/>
            <a:ext cx="3600400" cy="201907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pic>
        <p:nvPicPr>
          <p:cNvPr id="9" name="8 Resim" descr="IMG_9580.JPG"/>
          <p:cNvPicPr>
            <a:picLocks noChangeAspect="1"/>
          </p:cNvPicPr>
          <p:nvPr/>
        </p:nvPicPr>
        <p:blipFill>
          <a:blip r:embed="rId3" cstate="print"/>
          <a:stretch>
            <a:fillRect/>
          </a:stretch>
        </p:blipFill>
        <p:spPr>
          <a:xfrm>
            <a:off x="179512" y="1700808"/>
            <a:ext cx="2749414" cy="201622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0" name="9 Metin kutusu"/>
          <p:cNvSpPr txBox="1"/>
          <p:nvPr/>
        </p:nvSpPr>
        <p:spPr>
          <a:xfrm>
            <a:off x="2714612" y="1700808"/>
            <a:ext cx="6429388" cy="1754326"/>
          </a:xfrm>
          <a:prstGeom prst="rect">
            <a:avLst/>
          </a:prstGeom>
          <a:noFill/>
        </p:spPr>
        <p:txBody>
          <a:bodyPr wrap="square" rtlCol="0">
            <a:spAutoFit/>
          </a:bodyPr>
          <a:lstStyle/>
          <a:p>
            <a:pPr algn="just"/>
            <a:r>
              <a:rPr lang="tr-TR" b="1" dirty="0" smtClean="0">
                <a:solidFill>
                  <a:srgbClr val="92D050"/>
                </a:solidFill>
                <a:latin typeface="Calibri" pitchFamily="34" charset="0"/>
                <a:cs typeface="Calibri" pitchFamily="34" charset="0"/>
              </a:rPr>
              <a:t>Şimdi Düşünme Zamanı Ulusal Sergisi’ne Teknoloji ve Tasarım</a:t>
            </a:r>
          </a:p>
          <a:p>
            <a:pPr algn="just"/>
            <a:r>
              <a:rPr lang="tr-TR" b="1" dirty="0" smtClean="0">
                <a:solidFill>
                  <a:srgbClr val="92D050"/>
                </a:solidFill>
                <a:latin typeface="Calibri" pitchFamily="34" charset="0"/>
                <a:cs typeface="Calibri" pitchFamily="34" charset="0"/>
              </a:rPr>
              <a:t>Dersi öğrenci çalışmaları arasından il komisyonlarınca kontenjan</a:t>
            </a:r>
          </a:p>
          <a:p>
            <a:pPr algn="just"/>
            <a:r>
              <a:rPr lang="tr-TR" b="1" dirty="0">
                <a:solidFill>
                  <a:srgbClr val="92D050"/>
                </a:solidFill>
                <a:latin typeface="Calibri" pitchFamily="34" charset="0"/>
                <a:cs typeface="Calibri" pitchFamily="34" charset="0"/>
              </a:rPr>
              <a:t>d</a:t>
            </a:r>
            <a:r>
              <a:rPr lang="tr-TR" b="1" dirty="0" smtClean="0">
                <a:solidFill>
                  <a:srgbClr val="92D050"/>
                </a:solidFill>
                <a:latin typeface="Calibri" pitchFamily="34" charset="0"/>
                <a:cs typeface="Calibri" pitchFamily="34" charset="0"/>
              </a:rPr>
              <a:t>ahilinde seçilen eserler;</a:t>
            </a:r>
          </a:p>
          <a:p>
            <a:pPr algn="just"/>
            <a:r>
              <a:rPr lang="tr-TR" b="1" dirty="0" smtClean="0">
                <a:solidFill>
                  <a:schemeClr val="tx2"/>
                </a:solidFill>
                <a:latin typeface="Calibri" pitchFamily="34" charset="0"/>
                <a:cs typeface="Calibri" pitchFamily="34" charset="0"/>
              </a:rPr>
              <a:t>Eser sahibi öğrenciler ve İl Milli Eğitim Müdürlüğümüz tarafından  belirlenecek komisyon üyemiz eşliğinde masrafları TPE tarafından karşılanmak üzere Ankara’ya davet edilmektedirler.</a:t>
            </a:r>
          </a:p>
        </p:txBody>
      </p:sp>
      <p:sp>
        <p:nvSpPr>
          <p:cNvPr id="11" name="10 Metin kutusu"/>
          <p:cNvSpPr txBox="1"/>
          <p:nvPr/>
        </p:nvSpPr>
        <p:spPr>
          <a:xfrm>
            <a:off x="91698" y="4255928"/>
            <a:ext cx="5884496" cy="1477328"/>
          </a:xfrm>
          <a:prstGeom prst="rect">
            <a:avLst/>
          </a:prstGeom>
          <a:noFill/>
        </p:spPr>
        <p:txBody>
          <a:bodyPr wrap="none" rtlCol="0">
            <a:spAutoFit/>
          </a:bodyPr>
          <a:lstStyle/>
          <a:p>
            <a:pPr algn="just"/>
            <a:r>
              <a:rPr lang="tr-TR" b="1" dirty="0" smtClean="0">
                <a:solidFill>
                  <a:srgbClr val="92D050"/>
                </a:solidFill>
                <a:latin typeface="Calibri" pitchFamily="34" charset="0"/>
                <a:cs typeface="Calibri" pitchFamily="34" charset="0"/>
              </a:rPr>
              <a:t>İstanbul iline ayrılan kontenjan </a:t>
            </a:r>
            <a:r>
              <a:rPr lang="tr-TR" b="1" dirty="0" smtClean="0">
                <a:solidFill>
                  <a:schemeClr val="tx2"/>
                </a:solidFill>
                <a:latin typeface="Calibri" pitchFamily="34" charset="0"/>
                <a:cs typeface="Calibri" pitchFamily="34" charset="0"/>
              </a:rPr>
              <a:t>“4”</a:t>
            </a:r>
            <a:r>
              <a:rPr lang="tr-TR" b="1" dirty="0" smtClean="0">
                <a:solidFill>
                  <a:srgbClr val="00B0F0"/>
                </a:solidFill>
                <a:latin typeface="Calibri" pitchFamily="34" charset="0"/>
                <a:cs typeface="Calibri" pitchFamily="34" charset="0"/>
              </a:rPr>
              <a:t> </a:t>
            </a:r>
            <a:r>
              <a:rPr lang="tr-TR" b="1" dirty="0" smtClean="0">
                <a:solidFill>
                  <a:srgbClr val="92D050"/>
                </a:solidFill>
                <a:latin typeface="Calibri" pitchFamily="34" charset="0"/>
                <a:cs typeface="Calibri" pitchFamily="34" charset="0"/>
              </a:rPr>
              <a:t>dür. </a:t>
            </a:r>
            <a:r>
              <a:rPr lang="tr-TR" b="1" u="sng" dirty="0" smtClean="0">
                <a:solidFill>
                  <a:srgbClr val="92D050"/>
                </a:solidFill>
                <a:latin typeface="Calibri" pitchFamily="34" charset="0"/>
                <a:cs typeface="Calibri" pitchFamily="34" charset="0"/>
              </a:rPr>
              <a:t>Yani Komisyonumuz</a:t>
            </a:r>
          </a:p>
          <a:p>
            <a:pPr algn="just"/>
            <a:r>
              <a:rPr lang="tr-TR" b="1" u="sng" dirty="0">
                <a:solidFill>
                  <a:srgbClr val="92D050"/>
                </a:solidFill>
                <a:latin typeface="Calibri" pitchFamily="34" charset="0"/>
                <a:cs typeface="Calibri" pitchFamily="34" charset="0"/>
              </a:rPr>
              <a:t>g</a:t>
            </a:r>
            <a:r>
              <a:rPr lang="tr-TR" b="1" u="sng" dirty="0" smtClean="0">
                <a:solidFill>
                  <a:srgbClr val="92D050"/>
                </a:solidFill>
                <a:latin typeface="Calibri" pitchFamily="34" charset="0"/>
                <a:cs typeface="Calibri" pitchFamily="34" charset="0"/>
              </a:rPr>
              <a:t>elen başvurular arasından 4 öğrenci çalışmasını Ulusal</a:t>
            </a:r>
          </a:p>
          <a:p>
            <a:pPr algn="just"/>
            <a:r>
              <a:rPr lang="tr-TR" b="1" u="sng" dirty="0" smtClean="0">
                <a:solidFill>
                  <a:srgbClr val="92D050"/>
                </a:solidFill>
                <a:latin typeface="Calibri" pitchFamily="34" charset="0"/>
                <a:cs typeface="Calibri" pitchFamily="34" charset="0"/>
              </a:rPr>
              <a:t>Sergiye gitmek üzere seçerek ilgili birimlere bildirecektir</a:t>
            </a:r>
            <a:r>
              <a:rPr lang="tr-TR" b="1" dirty="0" smtClean="0">
                <a:solidFill>
                  <a:srgbClr val="92D050"/>
                </a:solidFill>
                <a:latin typeface="Calibri" pitchFamily="34" charset="0"/>
                <a:cs typeface="Calibri" pitchFamily="34" charset="0"/>
              </a:rPr>
              <a:t>.</a:t>
            </a:r>
          </a:p>
          <a:p>
            <a:pPr algn="just"/>
            <a:r>
              <a:rPr lang="tr-TR" b="1" dirty="0" smtClean="0">
                <a:solidFill>
                  <a:schemeClr val="tx2"/>
                </a:solidFill>
                <a:latin typeface="Calibri" pitchFamily="34" charset="0"/>
                <a:cs typeface="Calibri" pitchFamily="34" charset="0"/>
              </a:rPr>
              <a:t>Burada seçilecek 4 çalışmadan 2 tanesi mutlaka “Yapım</a:t>
            </a:r>
          </a:p>
          <a:p>
            <a:pPr algn="just"/>
            <a:r>
              <a:rPr lang="tr-TR" b="1" dirty="0" smtClean="0">
                <a:solidFill>
                  <a:schemeClr val="tx2"/>
                </a:solidFill>
                <a:latin typeface="Calibri" pitchFamily="34" charset="0"/>
                <a:cs typeface="Calibri" pitchFamily="34" charset="0"/>
              </a:rPr>
              <a:t>Kuşağı” çalışması olmalıdır.</a:t>
            </a:r>
          </a:p>
        </p:txBody>
      </p:sp>
    </p:spTree>
  </p:cSld>
  <p:clrMapOvr>
    <a:masterClrMapping/>
  </p:clrMapOvr>
  <p:transition spd="med">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Düzen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pPr algn="just">
              <a:buNone/>
            </a:pPr>
            <a:r>
              <a:rPr lang="tr-TR" sz="2400" b="1" dirty="0" smtClean="0">
                <a:solidFill>
                  <a:srgbClr val="92D050"/>
                </a:solidFill>
                <a:latin typeface="Calibri" pitchFamily="34" charset="0"/>
                <a:cs typeface="Calibri" pitchFamily="34" charset="0"/>
              </a:rPr>
              <a:t>A. Düzen kuşağı etkinliklerinde ortaya çıkan ürünün değerlendirmeye alınabilmesi için şu özelliklere sahip olması gerekir:</a:t>
            </a:r>
            <a:r>
              <a:rPr lang="tr-TR" sz="2400" b="1" dirty="0" smtClean="0">
                <a:solidFill>
                  <a:srgbClr val="00B0F0"/>
                </a:solidFill>
                <a:latin typeface="Calibri" pitchFamily="34" charset="0"/>
                <a:cs typeface="Calibri" pitchFamily="34" charset="0"/>
              </a:rPr>
              <a:t/>
            </a:r>
            <a:br>
              <a:rPr lang="tr-TR" sz="2400" b="1" dirty="0" smtClean="0">
                <a:solidFill>
                  <a:srgbClr val="00B0F0"/>
                </a:solidFill>
                <a:latin typeface="Calibri" pitchFamily="34" charset="0"/>
                <a:cs typeface="Calibri" pitchFamily="34" charset="0"/>
              </a:rPr>
            </a:br>
            <a:r>
              <a:rPr lang="tr-TR" sz="2400" b="1" dirty="0" smtClean="0">
                <a:solidFill>
                  <a:srgbClr val="00B0F0"/>
                </a:solidFill>
                <a:latin typeface="Calibri" pitchFamily="34" charset="0"/>
                <a:cs typeface="Calibri" pitchFamily="34" charset="0"/>
              </a:rPr>
              <a:t/>
            </a:r>
            <a:br>
              <a:rPr lang="tr-TR" sz="2400" b="1" dirty="0" smtClean="0">
                <a:solidFill>
                  <a:srgbClr val="00B0F0"/>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1. Düzen kuşağı etkinliklerinde ortaya çıkan düzenin bir hacmi olmalı (üç boyutlu), dengede durabilmeli (ürün başka bir yere taşındığında formu bozulmayacak şekilde olmalı), çoğalmaya imkân vermeli (farklı yönlerde istenildiği kadar çoğalabilmeli) ve tekrarlayan birimler açık ve anlaşılır olmalıdır. Zemine yapıştırılarak çalışılmamalıdır. Düzene gitmede kullanılan geometrik biçim orijinal formunu korumalı, şekil değişikliğine (biçimde bozulma) uğramamalıdır.</a:t>
            </a:r>
          </a:p>
        </p:txBody>
      </p:sp>
    </p:spTree>
  </p:cSld>
  <p:clrMapOvr>
    <a:masterClrMapping/>
  </p:clrMapOvr>
  <p:transition spd="med">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Düzen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r>
              <a:rPr lang="tr-TR" b="1" dirty="0" smtClean="0">
                <a:solidFill>
                  <a:schemeClr val="accent2"/>
                </a:solidFill>
              </a:rPr>
              <a:t>L</a:t>
            </a:r>
            <a:endParaRPr lang="tr-TR" b="1" dirty="0">
              <a:solidFill>
                <a:schemeClr val="accent2"/>
              </a:solidFill>
            </a:endParaRPr>
          </a:p>
        </p:txBody>
      </p:sp>
      <p:sp>
        <p:nvSpPr>
          <p:cNvPr id="5" name="4 İçerik Yer Tutucusu"/>
          <p:cNvSpPr>
            <a:spLocks noGrp="1"/>
          </p:cNvSpPr>
          <p:nvPr>
            <p:ph idx="1"/>
          </p:nvPr>
        </p:nvSpPr>
        <p:spPr>
          <a:xfrm>
            <a:off x="228600" y="1412776"/>
            <a:ext cx="8686800" cy="4572000"/>
          </a:xfrm>
        </p:spPr>
        <p:txBody>
          <a:bodyPr/>
          <a:lstStyle/>
          <a:p>
            <a:pPr algn="just">
              <a:buNone/>
            </a:pPr>
            <a:r>
              <a:rPr lang="tr-TR" sz="2400" b="1" dirty="0" smtClean="0">
                <a:solidFill>
                  <a:srgbClr val="00B0F0"/>
                </a:solidFill>
                <a:latin typeface="Calibri" pitchFamily="34" charset="0"/>
                <a:cs typeface="Calibri" pitchFamily="34" charset="0"/>
              </a:rPr>
              <a:t>	</a:t>
            </a:r>
            <a:r>
              <a:rPr lang="tr-TR" sz="2400" b="1" dirty="0" smtClean="0">
                <a:solidFill>
                  <a:srgbClr val="92D050"/>
                </a:solidFill>
                <a:latin typeface="Calibri" pitchFamily="34" charset="0"/>
                <a:cs typeface="Calibri" pitchFamily="34" charset="0"/>
              </a:rPr>
              <a:t>2. Ortaya çıkacak düzen, arama ve deneme çalışmalarının sonucunda kendiliğinden ortaya çıkmalıdır. Örneğin; öğrenci çalışmasına takı, ağaç, çiçek, ev eşyaları vb. yapacağım diyerek başlamamalı ve sonucu bunlara benzer ürünler olan çalışmalar kabul edilmemelidir.</a:t>
            </a:r>
          </a:p>
          <a:p>
            <a:pPr algn="just">
              <a:buNone/>
            </a:pPr>
            <a:r>
              <a:rPr lang="tr-TR" sz="2400" b="1" dirty="0" smtClean="0">
                <a:solidFill>
                  <a:srgbClr val="00B0F0"/>
                </a:solidFill>
                <a:latin typeface="Calibri" pitchFamily="34" charset="0"/>
                <a:cs typeface="Calibri" pitchFamily="34" charset="0"/>
              </a:rPr>
              <a:t/>
            </a:r>
            <a:br>
              <a:rPr lang="tr-TR" sz="2400" b="1" dirty="0" smtClean="0">
                <a:solidFill>
                  <a:srgbClr val="00B0F0"/>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3. Çalışmasının kısa bir özeti ve ortaya çıkan düzenle ilgili görüş ve önerileri içeren ayrı bir açıklamaya yer verilmelidir.</a:t>
            </a:r>
          </a:p>
          <a:p>
            <a:pPr algn="just">
              <a:buNone/>
            </a:pPr>
            <a:endParaRPr lang="tr-TR" sz="2400" b="1" dirty="0" smtClean="0">
              <a:solidFill>
                <a:srgbClr val="00B0F0"/>
              </a:solidFill>
              <a:latin typeface="Calibri" pitchFamily="34" charset="0"/>
              <a:cs typeface="Calibri" pitchFamily="34" charset="0"/>
            </a:endParaRPr>
          </a:p>
          <a:p>
            <a:pPr marL="857250" lvl="1" indent="-457200" algn="just">
              <a:buNone/>
            </a:pPr>
            <a:r>
              <a:rPr lang="tr-TR" sz="2400" b="1" dirty="0" smtClean="0">
                <a:solidFill>
                  <a:srgbClr val="92D050"/>
                </a:solidFill>
                <a:latin typeface="Calibri" pitchFamily="34" charset="0"/>
                <a:cs typeface="Calibri" pitchFamily="34" charset="0"/>
              </a:rPr>
              <a:t>4. Değerlendirmeye alınan etkinliklere ait fotoğraflar; kullanılan</a:t>
            </a:r>
          </a:p>
          <a:p>
            <a:pPr marL="857250" lvl="1" indent="-457200" algn="just">
              <a:buNone/>
            </a:pPr>
            <a:r>
              <a:rPr lang="tr-TR" sz="2400" b="1" dirty="0" smtClean="0">
                <a:solidFill>
                  <a:srgbClr val="92D050"/>
                </a:solidFill>
                <a:latin typeface="Calibri" pitchFamily="34" charset="0"/>
                <a:cs typeface="Calibri" pitchFamily="34" charset="0"/>
              </a:rPr>
              <a:t>birim(</a:t>
            </a:r>
            <a:r>
              <a:rPr lang="tr-TR" sz="2400" b="1" dirty="0" err="1" smtClean="0">
                <a:solidFill>
                  <a:srgbClr val="92D050"/>
                </a:solidFill>
                <a:latin typeface="Calibri" pitchFamily="34" charset="0"/>
                <a:cs typeface="Calibri" pitchFamily="34" charset="0"/>
              </a:rPr>
              <a:t>ler</a:t>
            </a:r>
            <a:r>
              <a:rPr lang="tr-TR" sz="2400" b="1" dirty="0" smtClean="0">
                <a:solidFill>
                  <a:srgbClr val="92D050"/>
                </a:solidFill>
                <a:latin typeface="Calibri" pitchFamily="34" charset="0"/>
                <a:cs typeface="Calibri" pitchFamily="34" charset="0"/>
              </a:rPr>
              <a:t>), çoğalabilir birim ve düzeni en iyi ifade eden ayrı ayrı</a:t>
            </a:r>
          </a:p>
          <a:p>
            <a:pPr marL="857250" lvl="1" indent="-457200" algn="just">
              <a:buNone/>
            </a:pPr>
            <a:r>
              <a:rPr lang="tr-TR" sz="2400" b="1" dirty="0" smtClean="0">
                <a:solidFill>
                  <a:srgbClr val="92D050"/>
                </a:solidFill>
                <a:latin typeface="Calibri" pitchFamily="34" charset="0"/>
                <a:cs typeface="Calibri" pitchFamily="34" charset="0"/>
              </a:rPr>
              <a:t>fotoğraflardan oluşmalıdır.</a:t>
            </a:r>
          </a:p>
        </p:txBody>
      </p:sp>
    </p:spTree>
  </p:cSld>
  <p:clrMapOvr>
    <a:masterClrMapping/>
  </p:clrMapOvr>
  <p:transition spd="med">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Düzen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a:xfrm>
            <a:off x="228600" y="1412776"/>
            <a:ext cx="8686800" cy="4752528"/>
          </a:xfrm>
        </p:spPr>
        <p:txBody>
          <a:bodyPr/>
          <a:lstStyle/>
          <a:p>
            <a:pPr>
              <a:buNone/>
            </a:pPr>
            <a:r>
              <a:rPr lang="tr-TR" sz="2400" b="1" dirty="0" smtClean="0">
                <a:solidFill>
                  <a:srgbClr val="92D050"/>
                </a:solidFill>
                <a:latin typeface="Calibri" pitchFamily="34" charset="0"/>
                <a:cs typeface="Calibri" pitchFamily="34" charset="0"/>
              </a:rPr>
              <a:t>Ayrıca her sınıf seviyesinde;</a:t>
            </a:r>
          </a:p>
          <a:p>
            <a:pPr>
              <a:buNone/>
            </a:pPr>
            <a:r>
              <a:rPr lang="tr-TR" sz="2400" b="1" dirty="0" smtClean="0">
                <a:solidFill>
                  <a:schemeClr val="tx2"/>
                </a:solidFill>
                <a:latin typeface="Calibri" pitchFamily="34" charset="0"/>
                <a:cs typeface="Calibri" pitchFamily="34" charset="0"/>
              </a:rPr>
              <a:t>• 7. sınıf</a:t>
            </a:r>
            <a:br>
              <a:rPr lang="tr-TR" sz="2400" b="1" dirty="0" smtClean="0">
                <a:solidFill>
                  <a:schemeClr val="tx2"/>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Değişkenliği olmayan geometrik biçim(</a:t>
            </a:r>
            <a:r>
              <a:rPr lang="tr-TR" sz="2400" b="1" dirty="0" err="1" smtClean="0">
                <a:solidFill>
                  <a:srgbClr val="92D050"/>
                </a:solidFill>
                <a:latin typeface="Calibri" pitchFamily="34" charset="0"/>
                <a:cs typeface="Calibri" pitchFamily="34" charset="0"/>
              </a:rPr>
              <a:t>ler</a:t>
            </a:r>
            <a:r>
              <a:rPr lang="tr-TR" sz="2400" b="1" dirty="0" smtClean="0">
                <a:solidFill>
                  <a:srgbClr val="92D050"/>
                </a:solidFill>
                <a:latin typeface="Calibri" pitchFamily="34" charset="0"/>
                <a:cs typeface="Calibri" pitchFamily="34" charset="0"/>
              </a:rPr>
              <a:t>)den oluşmalıdır. Öğrenci diğer geometrik biçimlerde kullanmış olabilir, düzen diğer şartları taşıyorsa kabul edilebilir.</a:t>
            </a:r>
            <a:r>
              <a:rPr lang="tr-TR" sz="2400" b="1" dirty="0" smtClean="0">
                <a:solidFill>
                  <a:schemeClr val="tx2"/>
                </a:solidFill>
                <a:latin typeface="Calibri" pitchFamily="34" charset="0"/>
                <a:cs typeface="Calibri" pitchFamily="34" charset="0"/>
              </a:rPr>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a. Kullanılan geometrik biçim(</a:t>
            </a:r>
            <a:r>
              <a:rPr lang="tr-TR" sz="2400" b="1" dirty="0" err="1" smtClean="0">
                <a:solidFill>
                  <a:schemeClr val="tx2"/>
                </a:solidFill>
                <a:latin typeface="Calibri" pitchFamily="34" charset="0"/>
                <a:cs typeface="Calibri" pitchFamily="34" charset="0"/>
              </a:rPr>
              <a:t>ler</a:t>
            </a:r>
            <a:r>
              <a:rPr lang="tr-TR" sz="2400" b="1" dirty="0" smtClean="0">
                <a:solidFill>
                  <a:schemeClr val="tx2"/>
                </a:solidFill>
                <a:latin typeface="Calibri" pitchFamily="34" charset="0"/>
                <a:cs typeface="Calibri" pitchFamily="34" charset="0"/>
              </a:rPr>
              <a:t>) çoğalabilir birimler elde edilmiş olmalıdır.</a:t>
            </a:r>
            <a:br>
              <a:rPr lang="tr-TR" sz="2400" b="1" dirty="0" smtClean="0">
                <a:solidFill>
                  <a:schemeClr val="tx2"/>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b. Düzen (ürün) karar verilen çoğalabilir birimlerin tekrar etmesiyle oluşmalıdır. Çoğalabilir birim özdeş ve düzen içindeki tekrarı anlaşılabilir olmalıdır. </a:t>
            </a:r>
            <a:r>
              <a:rPr lang="tr-TR" sz="2400" b="1" dirty="0" smtClean="0">
                <a:solidFill>
                  <a:schemeClr val="tx2"/>
                </a:solidFill>
                <a:latin typeface="Calibri" pitchFamily="34" charset="0"/>
                <a:cs typeface="Calibri" pitchFamily="34" charset="0"/>
              </a:rPr>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c. Öğrenciler farklı renk ve oranlarda geometrik biçimler kullanabilirler.</a:t>
            </a:r>
          </a:p>
        </p:txBody>
      </p:sp>
    </p:spTree>
  </p:cSld>
  <p:clrMapOvr>
    <a:masterClrMapping/>
  </p:clrMapOvr>
  <p:transition spd="med">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8600" y="1052736"/>
            <a:ext cx="8686800" cy="1055712"/>
          </a:xfrm>
          <a:scene3d>
            <a:camera prst="orthographicFront">
              <a:rot lat="0" lon="18599986" rev="0"/>
            </a:camera>
            <a:lightRig rig="threePt" dir="t"/>
          </a:scene3d>
        </p:spPr>
        <p:txBody>
          <a:bodyPr/>
          <a:lstStyle/>
          <a:p>
            <a:r>
              <a:rPr lang="tr-TR" sz="4400" b="1" dirty="0" smtClean="0">
                <a:latin typeface="Calibri" pitchFamily="34" charset="0"/>
                <a:cs typeface="Calibri" pitchFamily="34" charset="0"/>
              </a:rPr>
              <a:t>İLETİŞİM BİLGİLERİ</a:t>
            </a:r>
            <a:endParaRPr lang="tr-TR" sz="44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143240" y="6667500"/>
            <a:ext cx="2895600" cy="381000"/>
          </a:xfrm>
        </p:spPr>
        <p:txBody>
          <a:bodyPr/>
          <a:lstStyle/>
          <a:p>
            <a:r>
              <a:rPr lang="tr-TR" b="1" dirty="0" smtClean="0">
                <a:solidFill>
                  <a:schemeClr val="accent2"/>
                </a:solidFill>
              </a:rPr>
              <a:t>L</a:t>
            </a:r>
            <a:endParaRPr lang="tr-TR" b="1" dirty="0">
              <a:solidFill>
                <a:schemeClr val="accent2"/>
              </a:solidFill>
            </a:endParaRPr>
          </a:p>
        </p:txBody>
      </p:sp>
      <p:sp>
        <p:nvSpPr>
          <p:cNvPr id="5" name="4 İçerik Yer Tutucusu"/>
          <p:cNvSpPr>
            <a:spLocks noGrp="1"/>
          </p:cNvSpPr>
          <p:nvPr>
            <p:ph idx="1"/>
          </p:nvPr>
        </p:nvSpPr>
        <p:spPr>
          <a:xfrm>
            <a:off x="228600" y="2324472"/>
            <a:ext cx="8686800" cy="3696816"/>
          </a:xfrm>
        </p:spPr>
        <p:txBody>
          <a:bodyPr/>
          <a:lstStyle/>
          <a:p>
            <a:pPr>
              <a:buNone/>
            </a:pPr>
            <a:r>
              <a:rPr lang="tr-TR" b="1" dirty="0" smtClean="0">
                <a:solidFill>
                  <a:srgbClr val="FFFF00"/>
                </a:solidFill>
                <a:latin typeface="Calibri" pitchFamily="34" charset="0"/>
                <a:cs typeface="Calibri" pitchFamily="34" charset="0"/>
              </a:rPr>
              <a:t>Derviş </a:t>
            </a:r>
            <a:r>
              <a:rPr lang="tr-TR" b="1" dirty="0" smtClean="0">
                <a:solidFill>
                  <a:srgbClr val="FFFF00"/>
                </a:solidFill>
                <a:latin typeface="Calibri" pitchFamily="34" charset="0"/>
                <a:cs typeface="Calibri" pitchFamily="34" charset="0"/>
              </a:rPr>
              <a:t>ÇELİK(Avrupa Yakası)</a:t>
            </a:r>
            <a:endParaRPr lang="tr-TR" b="1" dirty="0" smtClean="0">
              <a:solidFill>
                <a:srgbClr val="FFFF00"/>
              </a:solidFill>
              <a:latin typeface="Calibri" pitchFamily="34" charset="0"/>
              <a:cs typeface="Calibri" pitchFamily="34" charset="0"/>
            </a:endParaRPr>
          </a:p>
          <a:p>
            <a:pPr>
              <a:buNone/>
            </a:pPr>
            <a:r>
              <a:rPr lang="tr-TR" b="1" dirty="0" smtClean="0">
                <a:solidFill>
                  <a:srgbClr val="FFFF00"/>
                </a:solidFill>
                <a:latin typeface="Calibri" pitchFamily="34" charset="0"/>
                <a:cs typeface="Calibri" pitchFamily="34" charset="0"/>
              </a:rPr>
              <a:t>	e-posta 	: </a:t>
            </a:r>
            <a:r>
              <a:rPr lang="tr-TR" b="1" dirty="0" err="1" smtClean="0">
                <a:solidFill>
                  <a:srgbClr val="FFFF00"/>
                </a:solidFill>
                <a:latin typeface="Calibri" pitchFamily="34" charset="0"/>
                <a:cs typeface="Calibri" pitchFamily="34" charset="0"/>
              </a:rPr>
              <a:t>hayaldenpatente</a:t>
            </a:r>
            <a:r>
              <a:rPr lang="tr-TR" b="1" dirty="0" smtClean="0">
                <a:solidFill>
                  <a:srgbClr val="FFFF00"/>
                </a:solidFill>
                <a:latin typeface="Calibri" pitchFamily="34" charset="0"/>
                <a:cs typeface="Calibri" pitchFamily="34" charset="0"/>
              </a:rPr>
              <a:t>@</a:t>
            </a:r>
            <a:r>
              <a:rPr lang="tr-TR" b="1" dirty="0" err="1" smtClean="0">
                <a:solidFill>
                  <a:srgbClr val="FFFF00"/>
                </a:solidFill>
                <a:latin typeface="Calibri" pitchFamily="34" charset="0"/>
                <a:cs typeface="Calibri" pitchFamily="34" charset="0"/>
              </a:rPr>
              <a:t>gmail</a:t>
            </a:r>
            <a:r>
              <a:rPr lang="tr-TR" b="1" dirty="0" smtClean="0">
                <a:solidFill>
                  <a:srgbClr val="FFFF00"/>
                </a:solidFill>
                <a:latin typeface="Calibri" pitchFamily="34" charset="0"/>
                <a:cs typeface="Calibri" pitchFamily="34" charset="0"/>
              </a:rPr>
              <a:t>.com</a:t>
            </a:r>
          </a:p>
          <a:p>
            <a:pPr>
              <a:buNone/>
            </a:pPr>
            <a:r>
              <a:rPr lang="tr-TR" b="1" dirty="0" smtClean="0">
                <a:solidFill>
                  <a:srgbClr val="FFFF00"/>
                </a:solidFill>
                <a:latin typeface="Calibri" pitchFamily="34" charset="0"/>
                <a:cs typeface="Calibri" pitchFamily="34" charset="0"/>
              </a:rPr>
              <a:t>	Telefon	: 0 506 328 00 21</a:t>
            </a:r>
          </a:p>
          <a:p>
            <a:r>
              <a:rPr lang="tr-TR" b="1" dirty="0" smtClean="0">
                <a:solidFill>
                  <a:srgbClr val="FFFF00"/>
                </a:solidFill>
                <a:latin typeface="Calibri" pitchFamily="34" charset="0"/>
                <a:cs typeface="Calibri" pitchFamily="34" charset="0"/>
              </a:rPr>
              <a:t>Mehmet Nuri </a:t>
            </a:r>
            <a:r>
              <a:rPr lang="tr-TR" b="1" dirty="0" smtClean="0">
                <a:solidFill>
                  <a:srgbClr val="FFFF00"/>
                </a:solidFill>
                <a:latin typeface="Calibri" pitchFamily="34" charset="0"/>
                <a:cs typeface="Calibri" pitchFamily="34" charset="0"/>
              </a:rPr>
              <a:t>KAYNAR(Avrupa Yakası)</a:t>
            </a:r>
            <a:endParaRPr lang="tr-TR" b="1" dirty="0" smtClean="0">
              <a:solidFill>
                <a:srgbClr val="FFFF00"/>
              </a:solidFill>
              <a:latin typeface="Calibri" pitchFamily="34" charset="0"/>
              <a:cs typeface="Calibri" pitchFamily="34" charset="0"/>
            </a:endParaRPr>
          </a:p>
          <a:p>
            <a:pPr>
              <a:buNone/>
            </a:pPr>
            <a:r>
              <a:rPr lang="tr-TR" b="1" dirty="0" smtClean="0">
                <a:solidFill>
                  <a:srgbClr val="FFFF00"/>
                </a:solidFill>
                <a:latin typeface="Calibri" pitchFamily="34" charset="0"/>
                <a:cs typeface="Calibri" pitchFamily="34" charset="0"/>
              </a:rPr>
              <a:t>	e-posta 	:</a:t>
            </a:r>
            <a:r>
              <a:rPr lang="tr-TR" b="1" dirty="0" err="1" smtClean="0">
                <a:solidFill>
                  <a:srgbClr val="FFFF00"/>
                </a:solidFill>
                <a:latin typeface="Calibri" pitchFamily="34" charset="0"/>
                <a:cs typeface="Calibri" pitchFamily="34" charset="0"/>
              </a:rPr>
              <a:t>mehmetnurikaynar</a:t>
            </a:r>
            <a:r>
              <a:rPr lang="tr-TR" b="1" dirty="0" smtClean="0">
                <a:solidFill>
                  <a:srgbClr val="FFFF00"/>
                </a:solidFill>
                <a:latin typeface="Calibri" pitchFamily="34" charset="0"/>
                <a:cs typeface="Calibri" pitchFamily="34" charset="0"/>
              </a:rPr>
              <a:t>@</a:t>
            </a:r>
            <a:r>
              <a:rPr lang="tr-TR" b="1" dirty="0" err="1" smtClean="0">
                <a:solidFill>
                  <a:srgbClr val="FFFF00"/>
                </a:solidFill>
                <a:latin typeface="Calibri" pitchFamily="34" charset="0"/>
                <a:cs typeface="Calibri" pitchFamily="34" charset="0"/>
              </a:rPr>
              <a:t>gmail</a:t>
            </a:r>
            <a:r>
              <a:rPr lang="tr-TR" b="1" dirty="0" smtClean="0">
                <a:solidFill>
                  <a:srgbClr val="FFFF00"/>
                </a:solidFill>
                <a:latin typeface="Calibri" pitchFamily="34" charset="0"/>
                <a:cs typeface="Calibri" pitchFamily="34" charset="0"/>
              </a:rPr>
              <a:t>.com</a:t>
            </a:r>
          </a:p>
          <a:p>
            <a:pPr>
              <a:buNone/>
            </a:pPr>
            <a:r>
              <a:rPr lang="tr-TR" b="1" dirty="0" smtClean="0">
                <a:solidFill>
                  <a:srgbClr val="FFFF00"/>
                </a:solidFill>
                <a:latin typeface="Calibri" pitchFamily="34" charset="0"/>
                <a:cs typeface="Calibri" pitchFamily="34" charset="0"/>
              </a:rPr>
              <a:t>	Telefon	: 0 533 567 42 58</a:t>
            </a:r>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8600" y="620688"/>
            <a:ext cx="8686800" cy="838200"/>
          </a:xfrm>
        </p:spPr>
        <p:txBody>
          <a:bodyPr/>
          <a:lstStyle/>
          <a:p>
            <a:r>
              <a:rPr lang="tr-TR" sz="3200" b="1" dirty="0" smtClean="0">
                <a:latin typeface="Calibri" pitchFamily="34" charset="0"/>
                <a:cs typeface="Calibri" pitchFamily="34" charset="0"/>
              </a:rPr>
              <a:t>Etkinlik Değerlendirme Kriterleri – Düzen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a:xfrm>
            <a:off x="228600" y="1196752"/>
            <a:ext cx="8686800" cy="4752528"/>
          </a:xfrm>
        </p:spPr>
        <p:txBody>
          <a:bodyPr/>
          <a:lstStyle/>
          <a:p>
            <a:pPr>
              <a:buNone/>
            </a:pPr>
            <a:r>
              <a:rPr lang="tr-TR" sz="2400" b="1" dirty="0" smtClean="0">
                <a:solidFill>
                  <a:srgbClr val="92D050"/>
                </a:solidFill>
                <a:latin typeface="Calibri" pitchFamily="34" charset="0"/>
                <a:cs typeface="Calibri" pitchFamily="34" charset="0"/>
              </a:rPr>
              <a:t>Ayrıca her sınıf seviyesinde;</a:t>
            </a:r>
          </a:p>
          <a:p>
            <a:pPr>
              <a:buNone/>
            </a:pPr>
            <a:r>
              <a:rPr lang="tr-TR" sz="2400" b="1" dirty="0" smtClean="0">
                <a:solidFill>
                  <a:schemeClr val="tx2"/>
                </a:solidFill>
                <a:latin typeface="Calibri" pitchFamily="34" charset="0"/>
                <a:cs typeface="Calibri" pitchFamily="34" charset="0"/>
              </a:rPr>
              <a:t>• 8. Sınıf</a:t>
            </a:r>
            <a:br>
              <a:rPr lang="tr-TR" sz="2400" b="1" dirty="0" smtClean="0">
                <a:solidFill>
                  <a:schemeClr val="tx2"/>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Değişkenliği olmayan geometrik biçim(</a:t>
            </a:r>
            <a:r>
              <a:rPr lang="tr-TR" sz="2400" b="1" dirty="0" err="1" smtClean="0">
                <a:solidFill>
                  <a:srgbClr val="92D050"/>
                </a:solidFill>
                <a:latin typeface="Calibri" pitchFamily="34" charset="0"/>
                <a:cs typeface="Calibri" pitchFamily="34" charset="0"/>
              </a:rPr>
              <a:t>ler</a:t>
            </a:r>
            <a:r>
              <a:rPr lang="tr-TR" sz="2400" b="1" dirty="0" smtClean="0">
                <a:solidFill>
                  <a:srgbClr val="92D050"/>
                </a:solidFill>
                <a:latin typeface="Calibri" pitchFamily="34" charset="0"/>
                <a:cs typeface="Calibri" pitchFamily="34" charset="0"/>
              </a:rPr>
              <a:t>)den oluşmalıdır. Öğrenci diğer geometrik biçimlerde kullanmış olabilir, düzen diğer şartları taşıyorsa kabul edilebilir.</a:t>
            </a:r>
            <a:r>
              <a:rPr lang="tr-TR" sz="2400" b="1" dirty="0" smtClean="0">
                <a:solidFill>
                  <a:schemeClr val="tx2"/>
                </a:solidFill>
                <a:latin typeface="Calibri" pitchFamily="34" charset="0"/>
                <a:cs typeface="Calibri" pitchFamily="34" charset="0"/>
              </a:rPr>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a. Kullanılan geometrik biçim(</a:t>
            </a:r>
            <a:r>
              <a:rPr lang="tr-TR" sz="2400" b="1" dirty="0" err="1" smtClean="0">
                <a:solidFill>
                  <a:schemeClr val="tx2"/>
                </a:solidFill>
                <a:latin typeface="Calibri" pitchFamily="34" charset="0"/>
                <a:cs typeface="Calibri" pitchFamily="34" charset="0"/>
              </a:rPr>
              <a:t>ler</a:t>
            </a:r>
            <a:r>
              <a:rPr lang="tr-TR" sz="2400" b="1" dirty="0" smtClean="0">
                <a:solidFill>
                  <a:schemeClr val="tx2"/>
                </a:solidFill>
                <a:latin typeface="Calibri" pitchFamily="34" charset="0"/>
                <a:cs typeface="Calibri" pitchFamily="34" charset="0"/>
              </a:rPr>
              <a:t>) çoğalabilir birimler elde edilmiş olmalıdır.</a:t>
            </a:r>
            <a:br>
              <a:rPr lang="tr-TR" sz="2400" b="1" dirty="0" smtClean="0">
                <a:solidFill>
                  <a:schemeClr val="tx2"/>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b. Düzen (ürün) karar verilen çoğalabilir birimlerin tekrar etmesiyle oluşmalıdır. Çoğalabilir birim özdeş ve düzen içindeki tekrarı anlaşılabilir olmalıdır. </a:t>
            </a:r>
            <a:r>
              <a:rPr lang="tr-TR" sz="2400" b="1" dirty="0" smtClean="0">
                <a:solidFill>
                  <a:schemeClr val="tx2"/>
                </a:solidFill>
                <a:latin typeface="Calibri" pitchFamily="34" charset="0"/>
                <a:cs typeface="Calibri" pitchFamily="34" charset="0"/>
              </a:rPr>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c. Öğrenciler farklı renk ve oranlarda geometrik biçimler, çoğalabilir birimler elde etmiş olmalıdır.</a:t>
            </a:r>
            <a:br>
              <a:rPr lang="tr-TR" sz="2400" b="1" dirty="0" smtClean="0">
                <a:solidFill>
                  <a:schemeClr val="tx2"/>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d. Düzende renk, oran ve yön kavramı açık ve anlaşılır olmalıdır.</a:t>
            </a:r>
          </a:p>
        </p:txBody>
      </p:sp>
    </p:spTree>
  </p:cSld>
  <p:clrMapOvr>
    <a:masterClrMapping/>
  </p:clrMapOvr>
  <p:transition spd="med">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Kurgu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86116" y="6357958"/>
            <a:ext cx="2895600" cy="500042"/>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pPr>
              <a:buNone/>
            </a:pPr>
            <a:r>
              <a:rPr lang="tr-TR" sz="2400" b="1" dirty="0" smtClean="0">
                <a:solidFill>
                  <a:srgbClr val="92D050"/>
                </a:solidFill>
                <a:latin typeface="Calibri" pitchFamily="34" charset="0"/>
                <a:cs typeface="Calibri" pitchFamily="34" charset="0"/>
              </a:rPr>
              <a:t>B. Kurgu kuşağı etkinlikleri için gönderilen çalışmanın değerlendirmeye alınabilmesi için şu özelliklere sahip olması gerekir:</a:t>
            </a:r>
            <a:r>
              <a:rPr lang="tr-TR" sz="2400" b="1" dirty="0" smtClean="0">
                <a:solidFill>
                  <a:srgbClr val="00B0F0"/>
                </a:solidFill>
                <a:latin typeface="Calibri" pitchFamily="34" charset="0"/>
                <a:cs typeface="Calibri" pitchFamily="34" charset="0"/>
              </a:rPr>
              <a:t/>
            </a:r>
            <a:br>
              <a:rPr lang="tr-TR" sz="2400" b="1" dirty="0" smtClean="0">
                <a:solidFill>
                  <a:srgbClr val="00B0F0"/>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1. Düşünceden çözüme kadar geçen sürecin kısa bir özeti olmalıdır. Çalışmanın çıkışındaki merak ve hayali, bunun arkasında yatan sorun ve ihtiyacı, bulmuş olduğu çözümün ne olduğu kısaca anlatılmalıdır.</a:t>
            </a:r>
            <a:r>
              <a:rPr lang="tr-TR" sz="2400" b="1" dirty="0" smtClean="0">
                <a:solidFill>
                  <a:srgbClr val="00B0F0"/>
                </a:solidFill>
                <a:latin typeface="Calibri" pitchFamily="34" charset="0"/>
                <a:cs typeface="Calibri" pitchFamily="34" charset="0"/>
              </a:rPr>
              <a:t/>
            </a:r>
            <a:br>
              <a:rPr lang="tr-TR" sz="2400" b="1" dirty="0" smtClean="0">
                <a:solidFill>
                  <a:srgbClr val="00B0F0"/>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2. Çalışmanın ilk hali, son hali vb. süreçleri ifade eden en az üç fotoğraf olmalıdır.</a:t>
            </a:r>
            <a:r>
              <a:rPr lang="tr-TR" sz="2400" b="1" dirty="0" smtClean="0">
                <a:solidFill>
                  <a:srgbClr val="00B0F0"/>
                </a:solidFill>
                <a:latin typeface="Calibri" pitchFamily="34" charset="0"/>
                <a:cs typeface="Calibri" pitchFamily="34" charset="0"/>
              </a:rPr>
              <a:t/>
            </a:r>
            <a:br>
              <a:rPr lang="tr-TR" sz="2400" b="1" dirty="0" smtClean="0">
                <a:solidFill>
                  <a:srgbClr val="00B0F0"/>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3. Ürünün tanıtımı; çalışma şekli, sağladığı kolaylık vb açıklama ile ürün hakkındaki görüş ve önerilerin kısa özeti yer almalıdır.</a:t>
            </a:r>
          </a:p>
        </p:txBody>
      </p:sp>
    </p:spTree>
  </p:cSld>
  <p:clrMapOvr>
    <a:masterClrMapping/>
  </p:clrMapOvr>
  <p:transition spd="med">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Kurgu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a:xfrm>
            <a:off x="228600" y="1556792"/>
            <a:ext cx="8686800" cy="4572000"/>
          </a:xfrm>
        </p:spPr>
        <p:txBody>
          <a:bodyPr/>
          <a:lstStyle/>
          <a:p>
            <a:pPr>
              <a:buNone/>
            </a:pPr>
            <a:r>
              <a:rPr lang="tr-TR" sz="2400" b="1" dirty="0" smtClean="0">
                <a:solidFill>
                  <a:srgbClr val="92D050"/>
                </a:solidFill>
                <a:latin typeface="Calibri" pitchFamily="34" charset="0"/>
                <a:cs typeface="Calibri" pitchFamily="34" charset="0"/>
              </a:rPr>
              <a:t>Ayrıca her sınıf seviyesinde;</a:t>
            </a:r>
          </a:p>
          <a:p>
            <a:pPr>
              <a:buNone/>
            </a:pPr>
            <a:r>
              <a:rPr lang="tr-TR" sz="2400" b="1" dirty="0" smtClean="0">
                <a:solidFill>
                  <a:schemeClr val="tx2"/>
                </a:solidFill>
                <a:latin typeface="Calibri" pitchFamily="34" charset="0"/>
                <a:cs typeface="Calibri" pitchFamily="34" charset="0"/>
              </a:rPr>
              <a:t>• 7. Sınıfta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a. Ortaya çıkan çalışma başkaları tarafından anlaşılır olmalı, ürün ve ürünü oluşturan parçalar ve birbiriyle ilişkisi açık ve detaylandırılmış olmalıdır.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b. Çizerek anlatılmayan hususlar yazılarak açıklanmış olabilir.</a:t>
            </a:r>
          </a:p>
          <a:p>
            <a:pPr>
              <a:buNone/>
            </a:pPr>
            <a:endParaRPr lang="tr-TR" sz="2400" b="1" dirty="0" smtClean="0">
              <a:solidFill>
                <a:schemeClr val="tx2"/>
              </a:solidFill>
              <a:latin typeface="Calibri" pitchFamily="34" charset="0"/>
              <a:cs typeface="Calibri" pitchFamily="34" charset="0"/>
            </a:endParaRPr>
          </a:p>
          <a:p>
            <a:pPr>
              <a:buNone/>
            </a:pPr>
            <a:r>
              <a:rPr lang="tr-TR" sz="2400" b="1" dirty="0" smtClean="0">
                <a:solidFill>
                  <a:schemeClr val="tx2"/>
                </a:solidFill>
                <a:latin typeface="Calibri" pitchFamily="34" charset="0"/>
                <a:cs typeface="Calibri" pitchFamily="34" charset="0"/>
              </a:rPr>
              <a:t>• 8. Sınıfta </a:t>
            </a:r>
            <a:br>
              <a:rPr lang="tr-TR" sz="2400" b="1" dirty="0" smtClean="0">
                <a:solidFill>
                  <a:schemeClr val="tx2"/>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a. Ortaya çıkan çalışma patent alma kaygısıyla çizilmiş olmalıdır. Çalışma patent almak için gerekli çizim şartlarını taşımalı. Açık ve anlaşılır nitelikte çizilmiş ve detaylandırılmış olmalıdır.</a:t>
            </a:r>
          </a:p>
        </p:txBody>
      </p:sp>
    </p:spTree>
  </p:cSld>
  <p:clrMapOvr>
    <a:masterClrMapping/>
  </p:clrMapOvr>
  <p:transition spd="med">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Yapım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pPr>
              <a:buNone/>
            </a:pPr>
            <a:r>
              <a:rPr lang="tr-TR" sz="2400" b="1" dirty="0" smtClean="0">
                <a:solidFill>
                  <a:srgbClr val="92D050"/>
                </a:solidFill>
                <a:latin typeface="Calibri" pitchFamily="34" charset="0"/>
                <a:cs typeface="Calibri" pitchFamily="34" charset="0"/>
              </a:rPr>
              <a:t>C. Yapım kuşağı etkinlikleri için gönderilen çalışmanın değerlendirmeye alınabilmesi için şu özelliklere sahip olması gerekir.</a:t>
            </a:r>
          </a:p>
          <a:p>
            <a:pPr>
              <a:buNone/>
            </a:pPr>
            <a:endParaRPr lang="tr-TR" sz="2400" b="1" dirty="0" smtClean="0">
              <a:solidFill>
                <a:srgbClr val="92D050"/>
              </a:solidFill>
              <a:latin typeface="Calibri" pitchFamily="34" charset="0"/>
              <a:cs typeface="Calibri" pitchFamily="34" charset="0"/>
            </a:endParaRPr>
          </a:p>
          <a:p>
            <a:pPr>
              <a:buNone/>
            </a:pPr>
            <a:r>
              <a:rPr lang="tr-TR" sz="2400" b="1" dirty="0" smtClean="0">
                <a:solidFill>
                  <a:srgbClr val="92D050"/>
                </a:solidFill>
                <a:latin typeface="Calibri" pitchFamily="34" charset="0"/>
                <a:cs typeface="Calibri" pitchFamily="34" charset="0"/>
              </a:rPr>
              <a:t>• 7. sınıf etkinlikleri için;</a:t>
            </a:r>
            <a:r>
              <a:rPr lang="tr-TR" sz="2400" b="1" dirty="0" smtClean="0">
                <a:solidFill>
                  <a:srgbClr val="00B0F0"/>
                </a:solidFill>
                <a:latin typeface="Calibri" pitchFamily="34" charset="0"/>
                <a:cs typeface="Calibri" pitchFamily="34" charset="0"/>
              </a:rPr>
              <a:t/>
            </a:r>
            <a:br>
              <a:rPr lang="tr-TR" sz="2400" b="1" dirty="0" smtClean="0">
                <a:solidFill>
                  <a:srgbClr val="00B0F0"/>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1. Sorun ve ihtiyaçtan çözüme ve değerlendirmeye kadar geçen sürecin kısa bir özeti olmalıdır. Çalışmanın çıkışındaki sorun ve ihtiyaç, çözüm, çözümün hayata geçirilmesinde yaşanan deneyim, değerlendirmeler ve öneriler kısaca anlatılmalıdır.</a:t>
            </a:r>
          </a:p>
        </p:txBody>
      </p:sp>
    </p:spTree>
  </p:cSld>
  <p:clrMapOvr>
    <a:masterClrMapping/>
  </p:clrMapOvr>
  <p:transition spd="med">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Yapım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r>
              <a:rPr lang="tr-TR" sz="2400" b="1" dirty="0" smtClean="0">
                <a:solidFill>
                  <a:srgbClr val="92D050"/>
                </a:solidFill>
                <a:latin typeface="Calibri" pitchFamily="34" charset="0"/>
                <a:cs typeface="Calibri" pitchFamily="34" charset="0"/>
              </a:rPr>
              <a:t>7. Sınıf Etkinlikleri için;</a:t>
            </a:r>
          </a:p>
          <a:p>
            <a:pPr>
              <a:buNone/>
            </a:pPr>
            <a:r>
              <a:rPr lang="tr-TR" sz="2400" b="1" dirty="0" smtClean="0">
                <a:solidFill>
                  <a:schemeClr val="tx2"/>
                </a:solidFill>
                <a:latin typeface="Calibri" pitchFamily="34" charset="0"/>
                <a:cs typeface="Calibri" pitchFamily="34" charset="0"/>
              </a:rPr>
              <a:t>	2. Ürünün ortaya çıkış aşamalarını anlatan fotoğraflar; ürünün çizimi/planlaması, yapılma aşaması ve ürünün son halini/ürünün çalışma halini ifade eden en az 3 fotoğraf olmalı. Fotoğraflar ürünün elde ediliş sürecini net bir şekilde ifade etmelidir. Çalışmada ürünün kendisi, model veya maketi elde edilmiş olabilir.</a:t>
            </a:r>
          </a:p>
          <a:p>
            <a:pPr>
              <a:buNone/>
            </a:pPr>
            <a:endParaRPr lang="tr-TR" sz="2400" b="1" dirty="0" smtClean="0">
              <a:solidFill>
                <a:schemeClr val="tx2"/>
              </a:solidFill>
              <a:latin typeface="Calibri" pitchFamily="34" charset="0"/>
              <a:cs typeface="Calibri" pitchFamily="34" charset="0"/>
            </a:endParaRPr>
          </a:p>
          <a:p>
            <a:pPr>
              <a:buNone/>
            </a:pPr>
            <a:r>
              <a:rPr lang="tr-TR" sz="2400" b="1" dirty="0" smtClean="0">
                <a:solidFill>
                  <a:schemeClr val="tx2"/>
                </a:solidFill>
                <a:latin typeface="Calibri" pitchFamily="34" charset="0"/>
                <a:cs typeface="Calibri" pitchFamily="34" charset="0"/>
              </a:rPr>
              <a:t>	</a:t>
            </a:r>
            <a:r>
              <a:rPr lang="tr-TR" sz="2400" b="1" dirty="0" smtClean="0">
                <a:solidFill>
                  <a:srgbClr val="92D050"/>
                </a:solidFill>
                <a:latin typeface="Calibri" pitchFamily="34" charset="0"/>
                <a:cs typeface="Calibri" pitchFamily="34" charset="0"/>
              </a:rPr>
              <a:t>3. Ürünü tanıtan; çalışma şekli, sağladığı kolaylık vb. bilgilerin kısa bir açıklamasına yer verilmelidir.</a:t>
            </a:r>
          </a:p>
        </p:txBody>
      </p:sp>
    </p:spTree>
  </p:cSld>
  <p:clrMapOvr>
    <a:masterClrMapping/>
  </p:clrMapOvr>
  <p:transition spd="med">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Etkinlik Değerlendirme Kriterleri – Yapım Kuşağı</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r>
              <a:rPr lang="tr-TR" b="1" dirty="0" smtClean="0">
                <a:solidFill>
                  <a:schemeClr val="accent2"/>
                </a:solidFill>
              </a:rPr>
              <a:t>L</a:t>
            </a:r>
            <a:endParaRPr lang="tr-TR" b="1" dirty="0">
              <a:solidFill>
                <a:schemeClr val="accent2"/>
              </a:solidFill>
            </a:endParaRPr>
          </a:p>
        </p:txBody>
      </p:sp>
      <p:sp>
        <p:nvSpPr>
          <p:cNvPr id="5" name="4 İçerik Yer Tutucusu"/>
          <p:cNvSpPr>
            <a:spLocks noGrp="1"/>
          </p:cNvSpPr>
          <p:nvPr>
            <p:ph idx="1"/>
          </p:nvPr>
        </p:nvSpPr>
        <p:spPr/>
        <p:txBody>
          <a:bodyPr/>
          <a:lstStyle/>
          <a:p>
            <a:pPr>
              <a:buNone/>
            </a:pPr>
            <a:r>
              <a:rPr lang="tr-TR" sz="2400" b="1" dirty="0" smtClean="0">
                <a:solidFill>
                  <a:srgbClr val="92D050"/>
                </a:solidFill>
                <a:latin typeface="Calibri" pitchFamily="34" charset="0"/>
                <a:cs typeface="Calibri" pitchFamily="34" charset="0"/>
              </a:rPr>
              <a:t>• 8. Sınıf etkinlikleri için; </a:t>
            </a:r>
            <a:r>
              <a:rPr lang="tr-TR" sz="2400" b="1" dirty="0" smtClean="0">
                <a:solidFill>
                  <a:schemeClr val="tx2"/>
                </a:solidFill>
                <a:latin typeface="Calibri" pitchFamily="34" charset="0"/>
                <a:cs typeface="Calibri" pitchFamily="34" charset="0"/>
              </a:rPr>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1. Bir ürünün pazarlanabilir hale getirme sürecinin kısa bir özeti olmalıdır. Çalışmanın çıkışındaki sorun ve ihtiyaç, gerekçe, çözüm için öneri, çözümün hayata geçirilmesinde yaşanan deneyim, değerlendirmeler ve öneriler kısaca anlatılmalıdır.</a:t>
            </a:r>
            <a:br>
              <a:rPr lang="tr-TR" sz="2400" b="1" dirty="0" smtClean="0">
                <a:solidFill>
                  <a:schemeClr val="tx2"/>
                </a:solidFill>
                <a:latin typeface="Calibri" pitchFamily="34" charset="0"/>
                <a:cs typeface="Calibri" pitchFamily="34" charset="0"/>
              </a:rPr>
            </a:br>
            <a:r>
              <a:rPr lang="tr-TR" sz="2400" b="1" dirty="0" smtClean="0">
                <a:solidFill>
                  <a:srgbClr val="92D050"/>
                </a:solidFill>
                <a:latin typeface="Calibri" pitchFamily="34" charset="0"/>
                <a:cs typeface="Calibri" pitchFamily="34" charset="0"/>
              </a:rPr>
              <a:t>2. Ürünün ortaya çıkış aşamalarını anlatan fotoğraflar; hazırlanan marka, logo, slogan, yapılan ambalajın resmi ayrı ayrı yer almalı. Ayrıca ortaya çıkan son çalışmanın resmine (gerçekleştirilen çalışmada ürünün pazarlanış şeklini ifade eden son fotoğraflar) yer verilmiş olmalıdır. </a:t>
            </a:r>
            <a:r>
              <a:rPr lang="tr-TR" sz="2400" b="1" dirty="0" smtClean="0">
                <a:solidFill>
                  <a:schemeClr val="tx2"/>
                </a:solidFill>
                <a:latin typeface="Calibri" pitchFamily="34" charset="0"/>
                <a:cs typeface="Calibri" pitchFamily="34" charset="0"/>
              </a:rPr>
              <a:t/>
            </a:r>
            <a:br>
              <a:rPr lang="tr-TR" sz="2400" b="1" dirty="0" smtClean="0">
                <a:solidFill>
                  <a:schemeClr val="tx2"/>
                </a:solidFill>
                <a:latin typeface="Calibri" pitchFamily="34" charset="0"/>
                <a:cs typeface="Calibri" pitchFamily="34" charset="0"/>
              </a:rPr>
            </a:br>
            <a:r>
              <a:rPr lang="tr-TR" sz="2400" b="1" dirty="0" smtClean="0">
                <a:solidFill>
                  <a:schemeClr val="tx2"/>
                </a:solidFill>
                <a:latin typeface="Calibri" pitchFamily="34" charset="0"/>
                <a:cs typeface="Calibri" pitchFamily="34" charset="0"/>
              </a:rPr>
              <a:t>3. Ürün tanıtımı için seçilen reklamının kısa açıklaması, senaryo, varsa çekim fotoğraflarına yer verilmelidir.</a:t>
            </a:r>
          </a:p>
        </p:txBody>
      </p:sp>
    </p:spTree>
  </p:cSld>
  <p:clrMapOvr>
    <a:masterClrMapping/>
  </p:clrMapOvr>
  <p:transition spd="med">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ULUSAL SERGİ SÜREÇ TAKVİMİ</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2714612" y="6477000"/>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pPr marL="457200" indent="-457200">
              <a:buFont typeface="+mj-lt"/>
              <a:buAutoNum type="arabicPeriod"/>
            </a:pPr>
            <a:r>
              <a:rPr lang="tr-TR" sz="2400" b="1" dirty="0" smtClean="0">
                <a:solidFill>
                  <a:srgbClr val="92D050"/>
                </a:solidFill>
                <a:latin typeface="Calibri" pitchFamily="34" charset="0"/>
                <a:cs typeface="Calibri" pitchFamily="34" charset="0"/>
              </a:rPr>
              <a:t>İl Yürütme Komisyonu belirlenmesi ve ilgili mail adreslerine bildirilmesi. </a:t>
            </a:r>
          </a:p>
          <a:p>
            <a:pPr marL="457200" indent="-457200">
              <a:buFont typeface="+mj-lt"/>
              <a:buAutoNum type="arabicPeriod"/>
            </a:pPr>
            <a:r>
              <a:rPr lang="tr-TR" sz="2400" b="1" dirty="0" smtClean="0">
                <a:solidFill>
                  <a:schemeClr val="tx2"/>
                </a:solidFill>
                <a:latin typeface="Calibri" pitchFamily="34" charset="0"/>
                <a:cs typeface="Calibri" pitchFamily="34" charset="0"/>
              </a:rPr>
              <a:t>İl Yürütme Komisyonu Çalışmaları, İl genelinde ki resmi ve özel 7-8. sınıf öğrencisi bulunan kurumlara duyuru yapılması, sergiye katılmak üzere başvuran etkinliklerin toplanarak değerlendirilmesi, seçilen etkinliklerin CD ve Mail yoluyla ilgili adreslere iletilmesi. </a:t>
            </a:r>
          </a:p>
          <a:p>
            <a:pPr marL="457200" indent="-457200">
              <a:buFont typeface="+mj-lt"/>
              <a:buAutoNum type="arabicPeriod"/>
            </a:pPr>
            <a:r>
              <a:rPr lang="tr-TR" sz="2400" b="1" dirty="0" smtClean="0">
                <a:solidFill>
                  <a:srgbClr val="92D050"/>
                </a:solidFill>
                <a:latin typeface="Calibri" pitchFamily="34" charset="0"/>
                <a:cs typeface="Calibri" pitchFamily="34" charset="0"/>
              </a:rPr>
              <a:t>Seçilen etkinliklerin sahibi 4 öğrenci ile İl Milli Eğitim Komisyonundan 1 üyenin Milli Eğitim Bakanlığımızın belirleyeceği tarih de düzenlenecek olan Ulusal Sergiye katılımı.</a:t>
            </a:r>
          </a:p>
        </p:txBody>
      </p:sp>
    </p:spTree>
  </p:cSld>
  <p:clrMapOvr>
    <a:masterClrMapping/>
  </p:clrMapOvr>
  <p:transition spd="med">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YEREL SERGİ SÜREÇ TAKVİMİ</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pPr marL="457200" indent="-457200">
              <a:buFont typeface="+mj-lt"/>
              <a:buAutoNum type="arabicPeriod"/>
            </a:pPr>
            <a:r>
              <a:rPr lang="tr-TR" sz="2400" b="1" dirty="0" smtClean="0">
                <a:solidFill>
                  <a:srgbClr val="92D050"/>
                </a:solidFill>
                <a:latin typeface="Calibri" pitchFamily="34" charset="0"/>
                <a:cs typeface="Calibri" pitchFamily="34" charset="0"/>
              </a:rPr>
              <a:t>İl Yürütme Komisyonu belirlenmesi ve ilgili mail adreslerine bildirilmesi. </a:t>
            </a:r>
          </a:p>
          <a:p>
            <a:pPr marL="457200" indent="-457200">
              <a:buFont typeface="+mj-lt"/>
              <a:buAutoNum type="arabicPeriod"/>
            </a:pPr>
            <a:r>
              <a:rPr lang="tr-TR" sz="2400" b="1" dirty="0" smtClean="0">
                <a:solidFill>
                  <a:schemeClr val="tx2"/>
                </a:solidFill>
                <a:latin typeface="Calibri" pitchFamily="34" charset="0"/>
                <a:cs typeface="Calibri" pitchFamily="34" charset="0"/>
              </a:rPr>
              <a:t>İl Düzenleme Kurulu ile Bölge Düzenleme Kurullarının kurulması, ilgili görevlendirmelerin ve duyuruların yapılması.  </a:t>
            </a:r>
          </a:p>
          <a:p>
            <a:pPr marL="457200" indent="-457200">
              <a:buFont typeface="+mj-lt"/>
              <a:buAutoNum type="arabicPeriod"/>
            </a:pPr>
            <a:r>
              <a:rPr lang="tr-TR" sz="2400" b="1" dirty="0" smtClean="0">
                <a:solidFill>
                  <a:srgbClr val="92D050"/>
                </a:solidFill>
                <a:latin typeface="Calibri" pitchFamily="34" charset="0"/>
                <a:cs typeface="Calibri" pitchFamily="34" charset="0"/>
              </a:rPr>
              <a:t>İlimizde 7-8. sınıf öğrencisi bulunan tüm resmi ve özel kurumlara Ulusal ve Yerel Sergi duyurusunun yapılması, resmi yazıların okullara gönderilmesi, v.b</a:t>
            </a:r>
          </a:p>
        </p:txBody>
      </p:sp>
    </p:spTree>
  </p:cSld>
  <p:clrMapOvr>
    <a:masterClrMapping/>
  </p:clrMapOvr>
  <p:transition spd="med">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YEREL SERGİ SÜREÇ TAKVİMİ</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pPr marL="457200" indent="-457200">
              <a:buNone/>
            </a:pPr>
            <a:r>
              <a:rPr lang="tr-TR" sz="2400" b="1" dirty="0" smtClean="0">
                <a:solidFill>
                  <a:schemeClr val="tx2"/>
                </a:solidFill>
                <a:latin typeface="Calibri" pitchFamily="34" charset="0"/>
                <a:cs typeface="Calibri" pitchFamily="34" charset="0"/>
              </a:rPr>
              <a:t>4. 	Düzenleme Kurullarının okul ziyaretleri, okullarda sergiye</a:t>
            </a:r>
          </a:p>
          <a:p>
            <a:pPr marL="457200" indent="-457200">
              <a:buNone/>
            </a:pPr>
            <a:r>
              <a:rPr lang="tr-TR" sz="2400" b="1" dirty="0" smtClean="0">
                <a:solidFill>
                  <a:schemeClr val="tx2"/>
                </a:solidFill>
                <a:latin typeface="Calibri" pitchFamily="34" charset="0"/>
                <a:cs typeface="Calibri" pitchFamily="34" charset="0"/>
              </a:rPr>
              <a:t>	katılacak eserlerin hazırlıkları her Teknoloji ve Tasarım Öğretmeninin sergi için en az </a:t>
            </a:r>
            <a:r>
              <a:rPr lang="tr-TR" sz="2400" b="1" dirty="0" smtClean="0">
                <a:solidFill>
                  <a:schemeClr val="tx2"/>
                </a:solidFill>
                <a:latin typeface="Calibri" pitchFamily="34" charset="0"/>
                <a:cs typeface="Calibri" pitchFamily="34" charset="0"/>
              </a:rPr>
              <a:t>3 </a:t>
            </a:r>
            <a:r>
              <a:rPr lang="tr-TR" sz="2400" b="1" dirty="0" smtClean="0">
                <a:solidFill>
                  <a:schemeClr val="tx2"/>
                </a:solidFill>
                <a:latin typeface="Calibri" pitchFamily="34" charset="0"/>
                <a:cs typeface="Calibri" pitchFamily="34" charset="0"/>
              </a:rPr>
              <a:t>adet öğrenci projesini bölge düzenleme kurullarına teslimi, Bakanlık için hazırlanan rapora destek amaçlı 60 öğrenci çalışmasını TPE sitesine yüklemesi/bunları aynı zamanda CD’ye kaydedip raporlaması v.b. </a:t>
            </a:r>
          </a:p>
          <a:p>
            <a:pPr marL="457200" indent="-457200">
              <a:buNone/>
            </a:pPr>
            <a:r>
              <a:rPr lang="tr-TR" sz="2400" b="1" dirty="0" smtClean="0">
                <a:solidFill>
                  <a:srgbClr val="92D050"/>
                </a:solidFill>
                <a:latin typeface="Calibri" pitchFamily="34" charset="0"/>
                <a:cs typeface="Calibri" pitchFamily="34" charset="0"/>
              </a:rPr>
              <a:t>5.	Yerel Sergi yer, tarih, davetiye,basın bildirisi,afiş v.b. Organizasyon süreci,</a:t>
            </a:r>
          </a:p>
          <a:p>
            <a:pPr marL="457200" indent="-457200">
              <a:buNone/>
            </a:pPr>
            <a:r>
              <a:rPr lang="tr-TR" sz="2400" b="1" dirty="0" smtClean="0">
                <a:solidFill>
                  <a:schemeClr val="tx2"/>
                </a:solidFill>
                <a:latin typeface="Calibri" pitchFamily="34" charset="0"/>
                <a:cs typeface="Calibri" pitchFamily="34" charset="0"/>
              </a:rPr>
              <a:t>6.	Yerel Sergi’nin düzenlenmesi ve Ulusal Sergiye katılacak etkinliklerin seçimi,</a:t>
            </a:r>
          </a:p>
          <a:p>
            <a:pPr marL="457200" indent="-457200">
              <a:buFont typeface="+mj-lt"/>
              <a:buAutoNum type="arabicPeriod"/>
            </a:pPr>
            <a:endParaRPr lang="tr-TR" sz="2400" b="1" dirty="0" smtClean="0">
              <a:solidFill>
                <a:schemeClr val="tx2"/>
              </a:solidFill>
              <a:latin typeface="Calibri" pitchFamily="34" charset="0"/>
              <a:cs typeface="Calibri" pitchFamily="34" charset="0"/>
            </a:endParaRPr>
          </a:p>
        </p:txBody>
      </p:sp>
    </p:spTree>
  </p:cSld>
  <p:clrMapOvr>
    <a:masterClrMapping/>
  </p:clrMapOvr>
  <p:transition spd="med">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YEREL SERGİ İÇERİĞİ</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5" name="4 İçerik Yer Tutucusu"/>
          <p:cNvSpPr>
            <a:spLocks noGrp="1"/>
          </p:cNvSpPr>
          <p:nvPr>
            <p:ph idx="1"/>
          </p:nvPr>
        </p:nvSpPr>
        <p:spPr/>
        <p:txBody>
          <a:bodyPr/>
          <a:lstStyle/>
          <a:p>
            <a:pPr marL="457200" indent="-457200"/>
            <a:r>
              <a:rPr lang="tr-TR" sz="2400" b="1" dirty="0" smtClean="0">
                <a:solidFill>
                  <a:schemeClr val="tx2"/>
                </a:solidFill>
                <a:latin typeface="Calibri" pitchFamily="34" charset="0"/>
                <a:cs typeface="Calibri" pitchFamily="34" charset="0"/>
              </a:rPr>
              <a:t>İstanbul ilimizde bulunan 39 ilçenin okul ve öğrenci yoğunlukları göz önünde bulundurularak 191 Teknoloji ve Tasarım Dersi öğrenci etkinliğinin sergilenmesi düşünülmektedir. Ancak sergi organizasyonunun gerçekleşeceği yerin kapasitesi ve imkanlarının mümkün kıldığı sayıda etkinliğe yer verilebilecektir.</a:t>
            </a:r>
          </a:p>
          <a:p>
            <a:pPr marL="457200" indent="-457200"/>
            <a:r>
              <a:rPr lang="tr-TR" sz="2400" b="1" dirty="0" smtClean="0">
                <a:solidFill>
                  <a:schemeClr val="tx2"/>
                </a:solidFill>
                <a:latin typeface="Calibri" pitchFamily="34" charset="0"/>
                <a:cs typeface="Calibri" pitchFamily="34" charset="0"/>
              </a:rPr>
              <a:t>Yerel Sergiye katılacak eserlerin seçiminde doğal olarak “Etkinlik Değerlendirme Kriterleri” kullanılacaktır.</a:t>
            </a:r>
          </a:p>
          <a:p>
            <a:pPr marL="457200" indent="-457200"/>
            <a:r>
              <a:rPr lang="tr-TR" sz="2400" b="1" dirty="0" smtClean="0">
                <a:solidFill>
                  <a:schemeClr val="tx2"/>
                </a:solidFill>
                <a:latin typeface="Calibri" pitchFamily="34" charset="0"/>
                <a:cs typeface="Calibri" pitchFamily="34" charset="0"/>
              </a:rPr>
              <a:t>Aynı zamanda ilçe komisyonlar Şimdi Düşünme Zamanı şartnamesine uygun ve objektif seçimler yapmalıdır.</a:t>
            </a:r>
          </a:p>
        </p:txBody>
      </p:sp>
    </p:spTree>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8600" y="1052736"/>
            <a:ext cx="8686800" cy="1055712"/>
          </a:xfrm>
          <a:scene3d>
            <a:camera prst="orthographicFront">
              <a:rot lat="0" lon="18599986" rev="0"/>
            </a:camera>
            <a:lightRig rig="threePt" dir="t"/>
          </a:scene3d>
        </p:spPr>
        <p:txBody>
          <a:bodyPr/>
          <a:lstStyle/>
          <a:p>
            <a:r>
              <a:rPr lang="tr-TR" sz="4400" b="1" dirty="0" smtClean="0">
                <a:latin typeface="Calibri" pitchFamily="34" charset="0"/>
                <a:cs typeface="Calibri" pitchFamily="34" charset="0"/>
              </a:rPr>
              <a:t>İLETİŞİM BİLGİLERİ</a:t>
            </a:r>
            <a:endParaRPr lang="tr-TR" sz="44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14678" y="6477000"/>
            <a:ext cx="2895600" cy="381000"/>
          </a:xfrm>
        </p:spPr>
        <p:txBody>
          <a:bodyPr/>
          <a:lstStyle/>
          <a:p>
            <a:r>
              <a:rPr lang="tr-TR" b="1" dirty="0" smtClean="0">
                <a:solidFill>
                  <a:schemeClr val="accent2"/>
                </a:solidFill>
              </a:rPr>
              <a:t>L</a:t>
            </a:r>
            <a:endParaRPr lang="tr-TR" b="1" dirty="0">
              <a:solidFill>
                <a:schemeClr val="accent2"/>
              </a:solidFill>
            </a:endParaRPr>
          </a:p>
        </p:txBody>
      </p:sp>
      <p:sp>
        <p:nvSpPr>
          <p:cNvPr id="5" name="4 İçerik Yer Tutucusu"/>
          <p:cNvSpPr>
            <a:spLocks noGrp="1"/>
          </p:cNvSpPr>
          <p:nvPr>
            <p:ph idx="1"/>
          </p:nvPr>
        </p:nvSpPr>
        <p:spPr>
          <a:xfrm>
            <a:off x="214282" y="2357430"/>
            <a:ext cx="8686800" cy="3696816"/>
          </a:xfrm>
        </p:spPr>
        <p:txBody>
          <a:bodyPr/>
          <a:lstStyle/>
          <a:p>
            <a:r>
              <a:rPr lang="tr-TR" b="1" dirty="0" smtClean="0">
                <a:solidFill>
                  <a:srgbClr val="FFFF00"/>
                </a:solidFill>
                <a:latin typeface="Calibri" pitchFamily="34" charset="0"/>
                <a:cs typeface="Calibri" pitchFamily="34" charset="0"/>
              </a:rPr>
              <a:t>Sefa </a:t>
            </a:r>
            <a:r>
              <a:rPr lang="tr-TR" b="1" dirty="0" smtClean="0">
                <a:solidFill>
                  <a:srgbClr val="FFFF00"/>
                </a:solidFill>
                <a:latin typeface="Calibri" pitchFamily="34" charset="0"/>
                <a:cs typeface="Calibri" pitchFamily="34" charset="0"/>
              </a:rPr>
              <a:t>YALMAN(Anadolu </a:t>
            </a:r>
            <a:r>
              <a:rPr lang="tr-TR" b="1" dirty="0" smtClean="0">
                <a:solidFill>
                  <a:srgbClr val="FFFF00"/>
                </a:solidFill>
                <a:latin typeface="Calibri" pitchFamily="34" charset="0"/>
                <a:cs typeface="Calibri" pitchFamily="34" charset="0"/>
              </a:rPr>
              <a:t>Yakası)</a:t>
            </a:r>
            <a:endParaRPr lang="tr-TR" b="1" dirty="0" smtClean="0">
              <a:solidFill>
                <a:srgbClr val="FFFF00"/>
              </a:solidFill>
              <a:latin typeface="Calibri" pitchFamily="34" charset="0"/>
              <a:cs typeface="Calibri" pitchFamily="34" charset="0"/>
            </a:endParaRPr>
          </a:p>
          <a:p>
            <a:pPr>
              <a:buNone/>
            </a:pPr>
            <a:r>
              <a:rPr lang="tr-TR" b="1" dirty="0" smtClean="0">
                <a:solidFill>
                  <a:srgbClr val="FFFF00"/>
                </a:solidFill>
                <a:latin typeface="Calibri" pitchFamily="34" charset="0"/>
                <a:cs typeface="Calibri" pitchFamily="34" charset="0"/>
              </a:rPr>
              <a:t>	e-posta 	: </a:t>
            </a:r>
            <a:r>
              <a:rPr lang="tr-TR" dirty="0" smtClean="0">
                <a:solidFill>
                  <a:srgbClr val="FFFF00"/>
                </a:solidFill>
              </a:rPr>
              <a:t>bamteli_52@</a:t>
            </a:r>
            <a:r>
              <a:rPr lang="tr-TR" dirty="0" err="1" smtClean="0">
                <a:solidFill>
                  <a:srgbClr val="FFFF00"/>
                </a:solidFill>
              </a:rPr>
              <a:t>hotmail</a:t>
            </a:r>
            <a:r>
              <a:rPr lang="tr-TR" dirty="0" smtClean="0">
                <a:solidFill>
                  <a:srgbClr val="FFFF00"/>
                </a:solidFill>
              </a:rPr>
              <a:t>.com</a:t>
            </a:r>
            <a:endParaRPr lang="tr-TR" b="1" dirty="0" smtClean="0">
              <a:solidFill>
                <a:srgbClr val="FFFF00"/>
              </a:solidFill>
              <a:latin typeface="Calibri" pitchFamily="34" charset="0"/>
              <a:cs typeface="Calibri" pitchFamily="34" charset="0"/>
            </a:endParaRPr>
          </a:p>
          <a:p>
            <a:pPr>
              <a:buNone/>
            </a:pPr>
            <a:r>
              <a:rPr lang="tr-TR" b="1" dirty="0" smtClean="0">
                <a:solidFill>
                  <a:srgbClr val="FFFF00"/>
                </a:solidFill>
                <a:latin typeface="Calibri" pitchFamily="34" charset="0"/>
                <a:cs typeface="Calibri" pitchFamily="34" charset="0"/>
              </a:rPr>
              <a:t>	Telefon	: 0 506 301 57 00</a:t>
            </a:r>
          </a:p>
          <a:p>
            <a:r>
              <a:rPr lang="tr-TR" b="1" dirty="0" err="1" smtClean="0">
                <a:solidFill>
                  <a:srgbClr val="FFFF00"/>
                </a:solidFill>
                <a:latin typeface="Calibri" pitchFamily="34" charset="0"/>
                <a:cs typeface="Calibri" pitchFamily="34" charset="0"/>
              </a:rPr>
              <a:t>Nejla</a:t>
            </a:r>
            <a:r>
              <a:rPr lang="tr-TR" b="1" dirty="0" smtClean="0">
                <a:solidFill>
                  <a:srgbClr val="FFFF00"/>
                </a:solidFill>
                <a:latin typeface="Calibri" pitchFamily="34" charset="0"/>
                <a:cs typeface="Calibri" pitchFamily="34" charset="0"/>
              </a:rPr>
              <a:t> </a:t>
            </a:r>
            <a:r>
              <a:rPr lang="tr-TR" b="1" dirty="0" smtClean="0">
                <a:solidFill>
                  <a:srgbClr val="FFFF00"/>
                </a:solidFill>
                <a:latin typeface="Calibri" pitchFamily="34" charset="0"/>
                <a:cs typeface="Calibri" pitchFamily="34" charset="0"/>
              </a:rPr>
              <a:t>CEYLAN(Anadolu </a:t>
            </a:r>
            <a:r>
              <a:rPr lang="tr-TR" b="1" dirty="0" smtClean="0">
                <a:solidFill>
                  <a:srgbClr val="FFFF00"/>
                </a:solidFill>
                <a:latin typeface="Calibri" pitchFamily="34" charset="0"/>
                <a:cs typeface="Calibri" pitchFamily="34" charset="0"/>
              </a:rPr>
              <a:t>Yakası)</a:t>
            </a:r>
            <a:endParaRPr lang="tr-TR" b="1" dirty="0" smtClean="0">
              <a:solidFill>
                <a:srgbClr val="FFFF00"/>
              </a:solidFill>
              <a:latin typeface="Calibri" pitchFamily="34" charset="0"/>
              <a:cs typeface="Calibri" pitchFamily="34" charset="0"/>
            </a:endParaRPr>
          </a:p>
          <a:p>
            <a:pPr>
              <a:buNone/>
            </a:pPr>
            <a:r>
              <a:rPr lang="tr-TR" b="1" dirty="0" smtClean="0">
                <a:solidFill>
                  <a:srgbClr val="FFFF00"/>
                </a:solidFill>
                <a:latin typeface="Calibri" pitchFamily="34" charset="0"/>
                <a:cs typeface="Calibri" pitchFamily="34" charset="0"/>
              </a:rPr>
              <a:t>	e-posta 	</a:t>
            </a:r>
            <a:r>
              <a:rPr lang="tr-TR" dirty="0" smtClean="0">
                <a:solidFill>
                  <a:srgbClr val="FFFF00"/>
                </a:solidFill>
              </a:rPr>
              <a:t>nejlaceylan67@</a:t>
            </a:r>
            <a:r>
              <a:rPr lang="tr-TR" dirty="0" err="1" smtClean="0">
                <a:solidFill>
                  <a:srgbClr val="FFFF00"/>
                </a:solidFill>
              </a:rPr>
              <a:t>gmail</a:t>
            </a:r>
            <a:r>
              <a:rPr lang="tr-TR" dirty="0" smtClean="0">
                <a:solidFill>
                  <a:srgbClr val="FFFF00"/>
                </a:solidFill>
              </a:rPr>
              <a:t>.com</a:t>
            </a:r>
            <a:endParaRPr lang="tr-TR" b="1" dirty="0" smtClean="0">
              <a:solidFill>
                <a:srgbClr val="FFFF00"/>
              </a:solidFill>
              <a:latin typeface="Calibri" pitchFamily="34" charset="0"/>
              <a:cs typeface="Calibri" pitchFamily="34" charset="0"/>
            </a:endParaRPr>
          </a:p>
          <a:p>
            <a:pPr>
              <a:buNone/>
            </a:pPr>
            <a:r>
              <a:rPr lang="tr-TR" b="1" dirty="0" smtClean="0">
                <a:solidFill>
                  <a:srgbClr val="FFFF00"/>
                </a:solidFill>
                <a:latin typeface="Calibri" pitchFamily="34" charset="0"/>
                <a:cs typeface="Calibri" pitchFamily="34" charset="0"/>
              </a:rPr>
              <a:t>	Telefon	: 0 533 710 81 41</a:t>
            </a:r>
          </a:p>
        </p:txBody>
      </p:sp>
    </p:spTree>
  </p:cSld>
  <p:clrMapOvr>
    <a:masterClrMapping/>
  </p:clrMapOvr>
  <p:transition spd="med">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latin typeface="Calibri" pitchFamily="34" charset="0"/>
                <a:cs typeface="Calibri" pitchFamily="34" charset="0"/>
              </a:rPr>
              <a:t>YEREL SERGİ İÇERİĞİ</a:t>
            </a:r>
            <a:endParaRPr lang="tr-TR" sz="3200"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r>
              <a:rPr lang="tr-TR" b="1" dirty="0" smtClean="0">
                <a:solidFill>
                  <a:schemeClr val="accent2"/>
                </a:solidFill>
              </a:rPr>
              <a:t>L</a:t>
            </a:r>
            <a:endParaRPr lang="tr-TR" b="1" dirty="0">
              <a:solidFill>
                <a:schemeClr val="accent2"/>
              </a:solidFill>
            </a:endParaRPr>
          </a:p>
        </p:txBody>
      </p:sp>
      <p:sp>
        <p:nvSpPr>
          <p:cNvPr id="5" name="4 İçerik Yer Tutucusu"/>
          <p:cNvSpPr>
            <a:spLocks noGrp="1"/>
          </p:cNvSpPr>
          <p:nvPr>
            <p:ph idx="1"/>
          </p:nvPr>
        </p:nvSpPr>
        <p:spPr/>
        <p:txBody>
          <a:bodyPr/>
          <a:lstStyle/>
          <a:p>
            <a:pPr marL="457200" indent="-457200"/>
            <a:r>
              <a:rPr lang="tr-TR" sz="2400" b="1" dirty="0" smtClean="0">
                <a:solidFill>
                  <a:schemeClr val="tx2"/>
                </a:solidFill>
                <a:latin typeface="Calibri" pitchFamily="34" charset="0"/>
                <a:cs typeface="Calibri" pitchFamily="34" charset="0"/>
              </a:rPr>
              <a:t>Yerel Sergi’ye sergilenmek üzere “</a:t>
            </a:r>
            <a:r>
              <a:rPr lang="tr-TR" sz="2400" b="1" dirty="0" smtClean="0">
                <a:solidFill>
                  <a:srgbClr val="00B0F0"/>
                </a:solidFill>
                <a:latin typeface="Calibri" pitchFamily="34" charset="0"/>
                <a:cs typeface="Calibri" pitchFamily="34" charset="0"/>
              </a:rPr>
              <a:t>Bölge Düzenleme Kurulları</a:t>
            </a:r>
            <a:r>
              <a:rPr lang="tr-TR" sz="2400" b="1" dirty="0" smtClean="0">
                <a:solidFill>
                  <a:schemeClr val="tx2"/>
                </a:solidFill>
                <a:latin typeface="Calibri" pitchFamily="34" charset="0"/>
                <a:cs typeface="Calibri" pitchFamily="34" charset="0"/>
              </a:rPr>
              <a:t>” tarafından seçilen öğrenci etkinlikleri için hazırlanacak SUNUM POSTERLERİ’NDE “</a:t>
            </a:r>
            <a:r>
              <a:rPr lang="tr-TR" sz="2400" b="1" dirty="0" smtClean="0">
                <a:solidFill>
                  <a:srgbClr val="00B0F0"/>
                </a:solidFill>
                <a:latin typeface="Calibri" pitchFamily="34" charset="0"/>
                <a:cs typeface="Calibri" pitchFamily="34" charset="0"/>
              </a:rPr>
              <a:t>TÜBİTAK BİLİM FUARI SUNUM POSTERİ</a:t>
            </a:r>
            <a:r>
              <a:rPr lang="tr-TR" sz="2400" b="1" dirty="0" smtClean="0">
                <a:solidFill>
                  <a:schemeClr val="tx2"/>
                </a:solidFill>
                <a:latin typeface="Calibri" pitchFamily="34" charset="0"/>
                <a:cs typeface="Calibri" pitchFamily="34" charset="0"/>
              </a:rPr>
              <a:t>” standartları benimsenecektir.</a:t>
            </a:r>
          </a:p>
          <a:p>
            <a:pPr marL="457200" indent="-457200"/>
            <a:r>
              <a:rPr lang="tr-TR" sz="2400" b="1" dirty="0" smtClean="0">
                <a:solidFill>
                  <a:srgbClr val="FFFF00"/>
                </a:solidFill>
                <a:latin typeface="Calibri" pitchFamily="34" charset="0"/>
                <a:cs typeface="Calibri" pitchFamily="34" charset="0"/>
              </a:rPr>
              <a:t>Bu posterlerin nasıl hazırlanacağı, ölçüleri, v.b. Bilgiler </a:t>
            </a:r>
            <a:r>
              <a:rPr lang="tr-TR" sz="2400" b="1" dirty="0" smtClean="0">
                <a:solidFill>
                  <a:srgbClr val="00B0F0"/>
                </a:solidFill>
                <a:latin typeface="Calibri" pitchFamily="34" charset="0"/>
                <a:cs typeface="Calibri" pitchFamily="34" charset="0"/>
              </a:rPr>
              <a:t>16 Mayıs</a:t>
            </a:r>
            <a:r>
              <a:rPr lang="tr-TR" sz="2400" b="1" dirty="0" smtClean="0">
                <a:solidFill>
                  <a:srgbClr val="FFFF00"/>
                </a:solidFill>
                <a:latin typeface="Calibri" pitchFamily="34" charset="0"/>
                <a:cs typeface="Calibri" pitchFamily="34" charset="0"/>
              </a:rPr>
              <a:t> tarihinde sergilenmeye hak kazanan etkinliklerin danışman öğretmenlerine ve ilçe komisyonlarımıza mail yoluyla iletilecektir.</a:t>
            </a:r>
          </a:p>
        </p:txBody>
      </p:sp>
    </p:spTree>
  </p:cSld>
  <p:clrMapOvr>
    <a:masterClrMapping/>
  </p:clrMapOvr>
  <p:transition spd="med">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413792"/>
            <a:ext cx="7990656" cy="1143000"/>
          </a:xfrm>
          <a:noFill/>
          <a:ln cap="rnd">
            <a:solidFill>
              <a:schemeClr val="accent1">
                <a:alpha val="50000"/>
              </a:schemeClr>
            </a:solidFill>
            <a:bevel/>
          </a:ln>
        </p:spPr>
        <p:txBody>
          <a:bodyPr/>
          <a:lstStyle/>
          <a:p>
            <a:r>
              <a:rPr lang="tr-TR" sz="4400" b="1" dirty="0" smtClean="0"/>
              <a:t>KÜÇÜK HAYALLER BÜYÜK PROJELER</a:t>
            </a:r>
            <a:r>
              <a:rPr lang="tr-TR" sz="4400" b="1" dirty="0" smtClean="0">
                <a:latin typeface="Calibri" pitchFamily="34" charset="0"/>
                <a:cs typeface="Calibri" pitchFamily="34" charset="0"/>
              </a:rPr>
              <a:t>- 2014</a:t>
            </a:r>
            <a:endParaRPr lang="tr-TR" sz="4400" b="1" dirty="0">
              <a:latin typeface="Calibri" pitchFamily="34" charset="0"/>
              <a:cs typeface="Calibri" pitchFamily="34" charset="0"/>
            </a:endParaRPr>
          </a:p>
        </p:txBody>
      </p:sp>
      <p:sp>
        <p:nvSpPr>
          <p:cNvPr id="3" name="2 Alt Başlık"/>
          <p:cNvSpPr>
            <a:spLocks noGrp="1"/>
          </p:cNvSpPr>
          <p:nvPr>
            <p:ph type="subTitle" idx="1"/>
          </p:nvPr>
        </p:nvSpPr>
        <p:spPr>
          <a:xfrm>
            <a:off x="539552" y="2060848"/>
            <a:ext cx="8136904" cy="2871192"/>
          </a:xfrm>
        </p:spPr>
        <p:txBody>
          <a:bodyPr/>
          <a:lstStyle/>
          <a:p>
            <a:r>
              <a:rPr lang="tr-TR" dirty="0" smtClean="0">
                <a:solidFill>
                  <a:srgbClr val="FFFF00"/>
                </a:solidFill>
                <a:latin typeface="Calibri" pitchFamily="34" charset="0"/>
                <a:cs typeface="Calibri" pitchFamily="34" charset="0"/>
              </a:rPr>
              <a:t>İSTANBUL İL MİLLİ EĞİTİM MÜDÜRLÜĞÜ</a:t>
            </a:r>
          </a:p>
          <a:p>
            <a:r>
              <a:rPr lang="tr-TR" dirty="0" smtClean="0">
                <a:solidFill>
                  <a:srgbClr val="FFFF00"/>
                </a:solidFill>
                <a:latin typeface="Calibri" pitchFamily="34" charset="0"/>
                <a:cs typeface="Calibri" pitchFamily="34" charset="0"/>
              </a:rPr>
              <a:t>KÜÇÜK HAYALLER BÜYÜK </a:t>
            </a:r>
            <a:r>
              <a:rPr lang="tr-TR" smtClean="0">
                <a:solidFill>
                  <a:srgbClr val="FFFF00"/>
                </a:solidFill>
                <a:latin typeface="Calibri" pitchFamily="34" charset="0"/>
                <a:cs typeface="Calibri" pitchFamily="34" charset="0"/>
              </a:rPr>
              <a:t>PROJELER İSTANBUL</a:t>
            </a:r>
          </a:p>
          <a:p>
            <a:r>
              <a:rPr lang="tr-TR" smtClean="0">
                <a:solidFill>
                  <a:srgbClr val="FFFF00"/>
                </a:solidFill>
                <a:latin typeface="Calibri" pitchFamily="34" charset="0"/>
                <a:cs typeface="Calibri" pitchFamily="34" charset="0"/>
              </a:rPr>
              <a:t> </a:t>
            </a:r>
            <a:r>
              <a:rPr lang="tr-TR" dirty="0" smtClean="0">
                <a:solidFill>
                  <a:schemeClr val="tx2">
                    <a:lumMod val="60000"/>
                    <a:lumOff val="40000"/>
                  </a:schemeClr>
                </a:solidFill>
                <a:latin typeface="Calibri" pitchFamily="34" charset="0"/>
                <a:cs typeface="Calibri" pitchFamily="34" charset="0"/>
              </a:rPr>
              <a:t>Dinlediğiniz için teşekkür ederiz…</a:t>
            </a:r>
          </a:p>
          <a:p>
            <a:endParaRPr lang="tr-TR" dirty="0" smtClean="0">
              <a:solidFill>
                <a:schemeClr val="tx2">
                  <a:lumMod val="60000"/>
                  <a:lumOff val="40000"/>
                </a:schemeClr>
              </a:solidFill>
              <a:latin typeface="Calibri" pitchFamily="34" charset="0"/>
              <a:cs typeface="Calibri" pitchFamily="34" charset="0"/>
            </a:endParaRPr>
          </a:p>
          <a:p>
            <a:endParaRPr lang="tr-TR" dirty="0" smtClean="0">
              <a:solidFill>
                <a:schemeClr val="tx2">
                  <a:lumMod val="60000"/>
                  <a:lumOff val="40000"/>
                </a:schemeClr>
              </a:solidFill>
              <a:latin typeface="Calibri" pitchFamily="34" charset="0"/>
              <a:cs typeface="Calibri" pitchFamily="34" charset="0"/>
            </a:endParaRPr>
          </a:p>
        </p:txBody>
      </p:sp>
      <p:sp>
        <p:nvSpPr>
          <p:cNvPr id="5" name="4 Metin kutusu"/>
          <p:cNvSpPr txBox="1"/>
          <p:nvPr/>
        </p:nvSpPr>
        <p:spPr>
          <a:xfrm>
            <a:off x="928662" y="4572008"/>
            <a:ext cx="7643867" cy="1754326"/>
          </a:xfrm>
          <a:prstGeom prst="rect">
            <a:avLst/>
          </a:prstGeom>
          <a:noFill/>
          <a:ln w="15875" cap="rnd">
            <a:solidFill>
              <a:schemeClr val="accent1">
                <a:alpha val="50000"/>
              </a:schemeClr>
            </a:solidFill>
          </a:ln>
        </p:spPr>
        <p:txBody>
          <a:bodyPr wrap="square" rtlCol="0">
            <a:spAutoFit/>
          </a:bodyPr>
          <a:lstStyle/>
          <a:p>
            <a:pPr algn="ctr"/>
            <a:r>
              <a:rPr lang="tr-TR" sz="3600" b="1" dirty="0" smtClean="0">
                <a:solidFill>
                  <a:srgbClr val="FF0000"/>
                </a:solidFill>
              </a:rPr>
              <a:t>Bir şey olmaz demeyin, her şey bir olmakla başlar!!!</a:t>
            </a:r>
          </a:p>
          <a:p>
            <a:pPr algn="ctr"/>
            <a:r>
              <a:rPr lang="tr-TR" sz="3600" b="1" dirty="0" smtClean="0">
                <a:solidFill>
                  <a:srgbClr val="FF0000"/>
                </a:solidFill>
              </a:rPr>
              <a:t>Birlikte her şey güzel olacak!!!</a:t>
            </a:r>
            <a:endParaRPr lang="tr-TR" sz="3600" b="1" dirty="0">
              <a:solidFill>
                <a:srgbClr val="FF0000"/>
              </a:solidFill>
            </a:endParaRPr>
          </a:p>
        </p:txBody>
      </p:sp>
      <p:sp>
        <p:nvSpPr>
          <p:cNvPr id="6" name="5 Altbilgi Yer Tutucusu"/>
          <p:cNvSpPr>
            <a:spLocks noGrp="1"/>
          </p:cNvSpPr>
          <p:nvPr>
            <p:ph type="ftr" sz="quarter" idx="3"/>
          </p:nvPr>
        </p:nvSpPr>
        <p:spPr>
          <a:xfrm>
            <a:off x="3124200" y="6576392"/>
            <a:ext cx="2895600" cy="381000"/>
          </a:xfrm>
        </p:spPr>
        <p:txBody>
          <a:bodyPr/>
          <a:lstStyle/>
          <a:p>
            <a:endParaRPr lang="tr-TR" b="1" dirty="0">
              <a:solidFill>
                <a:srgbClr val="FF0000"/>
              </a:solidFill>
            </a:endParaRPr>
          </a:p>
        </p:txBody>
      </p:sp>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Şimdi Düşünme Zamanı Projesi Nedir?</a:t>
            </a:r>
            <a:endParaRPr lang="tr-TR" b="1" dirty="0">
              <a:latin typeface="Calibri" pitchFamily="34" charset="0"/>
              <a:cs typeface="Calibri" pitchFamily="34" charset="0"/>
            </a:endParaRPr>
          </a:p>
        </p:txBody>
      </p:sp>
      <p:sp>
        <p:nvSpPr>
          <p:cNvPr id="3" name="2 İçerik Yer Tutucusu"/>
          <p:cNvSpPr>
            <a:spLocks noGrp="1"/>
          </p:cNvSpPr>
          <p:nvPr>
            <p:ph idx="1"/>
          </p:nvPr>
        </p:nvSpPr>
        <p:spPr/>
        <p:txBody>
          <a:bodyPr/>
          <a:lstStyle/>
          <a:p>
            <a:pPr algn="just"/>
            <a:r>
              <a:rPr lang="tr-TR" dirty="0" smtClean="0">
                <a:solidFill>
                  <a:srgbClr val="FF0000"/>
                </a:solidFill>
                <a:latin typeface="Calibri" pitchFamily="34" charset="0"/>
                <a:cs typeface="Calibri" pitchFamily="34" charset="0"/>
              </a:rPr>
              <a:t>“</a:t>
            </a:r>
            <a:r>
              <a:rPr lang="tr-TR" b="1" dirty="0" smtClean="0">
                <a:solidFill>
                  <a:srgbClr val="FF0000"/>
                </a:solidFill>
                <a:latin typeface="Calibri" pitchFamily="34" charset="0"/>
                <a:cs typeface="Calibri" pitchFamily="34" charset="0"/>
              </a:rPr>
              <a:t>Şimdi Düşünme Zamanı</a:t>
            </a:r>
            <a:r>
              <a:rPr lang="tr-TR" dirty="0" smtClean="0">
                <a:solidFill>
                  <a:srgbClr val="FF0000"/>
                </a:solidFill>
                <a:latin typeface="Calibri" pitchFamily="34" charset="0"/>
                <a:cs typeface="Calibri" pitchFamily="34" charset="0"/>
              </a:rPr>
              <a:t>” </a:t>
            </a:r>
            <a:r>
              <a:rPr lang="tr-TR" u="sng" dirty="0" smtClean="0">
                <a:solidFill>
                  <a:srgbClr val="FF0000"/>
                </a:solidFill>
                <a:latin typeface="Calibri" pitchFamily="34" charset="0"/>
                <a:cs typeface="Calibri" pitchFamily="34" charset="0"/>
              </a:rPr>
              <a:t>7-8. sınıf </a:t>
            </a:r>
            <a:r>
              <a:rPr lang="tr-TR" dirty="0" smtClean="0">
                <a:solidFill>
                  <a:srgbClr val="FF0000"/>
                </a:solidFill>
                <a:latin typeface="Calibri" pitchFamily="34" charset="0"/>
                <a:cs typeface="Calibri" pitchFamily="34" charset="0"/>
              </a:rPr>
              <a:t>öğrencilerine “</a:t>
            </a:r>
            <a:r>
              <a:rPr lang="tr-TR" b="1" dirty="0" smtClean="0">
                <a:solidFill>
                  <a:srgbClr val="FF0000"/>
                </a:solidFill>
                <a:latin typeface="Calibri" pitchFamily="34" charset="0"/>
                <a:cs typeface="Calibri" pitchFamily="34" charset="0"/>
              </a:rPr>
              <a:t>Teknoloji ve Tasarım Dersi</a:t>
            </a:r>
            <a:r>
              <a:rPr lang="tr-TR" dirty="0" smtClean="0">
                <a:solidFill>
                  <a:srgbClr val="FF0000"/>
                </a:solidFill>
                <a:latin typeface="Calibri" pitchFamily="34" charset="0"/>
                <a:cs typeface="Calibri" pitchFamily="34" charset="0"/>
              </a:rPr>
              <a:t>” çalışmalarını tanıtmaları için düzenlenen bir </a:t>
            </a:r>
            <a:r>
              <a:rPr lang="tr-TR" b="1" u="sng" dirty="0" smtClean="0">
                <a:solidFill>
                  <a:srgbClr val="FF0000"/>
                </a:solidFill>
                <a:latin typeface="Calibri" pitchFamily="34" charset="0"/>
                <a:cs typeface="Calibri" pitchFamily="34" charset="0"/>
              </a:rPr>
              <a:t>sergidir</a:t>
            </a:r>
            <a:r>
              <a:rPr lang="tr-TR" dirty="0" smtClean="0">
                <a:solidFill>
                  <a:srgbClr val="FF0000"/>
                </a:solidFill>
                <a:latin typeface="Calibri" pitchFamily="34" charset="0"/>
                <a:cs typeface="Calibri" pitchFamily="34" charset="0"/>
              </a:rPr>
              <a:t>.</a:t>
            </a:r>
          </a:p>
          <a:p>
            <a:pPr algn="just"/>
            <a:r>
              <a:rPr lang="tr-TR" b="1" dirty="0" smtClean="0">
                <a:solidFill>
                  <a:schemeClr val="tx2"/>
                </a:solidFill>
                <a:latin typeface="Calibri" pitchFamily="34" charset="0"/>
                <a:cs typeface="Calibri" pitchFamily="34" charset="0"/>
              </a:rPr>
              <a:t>2011</a:t>
            </a:r>
            <a:r>
              <a:rPr lang="tr-TR" dirty="0" smtClean="0">
                <a:solidFill>
                  <a:schemeClr val="tx2"/>
                </a:solidFill>
                <a:latin typeface="Calibri" pitchFamily="34" charset="0"/>
                <a:cs typeface="Calibri" pitchFamily="34" charset="0"/>
              </a:rPr>
              <a:t> yılından beri “</a:t>
            </a:r>
            <a:r>
              <a:rPr lang="tr-TR" b="1" dirty="0" smtClean="0">
                <a:solidFill>
                  <a:schemeClr val="tx2"/>
                </a:solidFill>
                <a:latin typeface="Calibri" pitchFamily="34" charset="0"/>
                <a:cs typeface="Calibri" pitchFamily="34" charset="0"/>
              </a:rPr>
              <a:t>Ulusal Sergi</a:t>
            </a:r>
            <a:r>
              <a:rPr lang="tr-TR" dirty="0" smtClean="0">
                <a:solidFill>
                  <a:schemeClr val="tx2"/>
                </a:solidFill>
                <a:latin typeface="Calibri" pitchFamily="34" charset="0"/>
                <a:cs typeface="Calibri" pitchFamily="34" charset="0"/>
              </a:rPr>
              <a:t>” olarak düzenlenmekte olup bu yapısı ile </a:t>
            </a:r>
            <a:r>
              <a:rPr lang="tr-TR" u="sng" dirty="0" smtClean="0">
                <a:solidFill>
                  <a:schemeClr val="tx2"/>
                </a:solidFill>
                <a:latin typeface="Calibri" pitchFamily="34" charset="0"/>
                <a:cs typeface="Calibri" pitchFamily="34" charset="0"/>
              </a:rPr>
              <a:t>İlköğretim çağı öğrencilerinin çalışmalarını sergiledikleri ilk Ulusal Sergi</a:t>
            </a:r>
            <a:r>
              <a:rPr lang="tr-TR" dirty="0" smtClean="0">
                <a:solidFill>
                  <a:schemeClr val="tx2"/>
                </a:solidFill>
                <a:latin typeface="Calibri" pitchFamily="34" charset="0"/>
                <a:cs typeface="Calibri" pitchFamily="34" charset="0"/>
              </a:rPr>
              <a:t> özelliğini taşımaktadır.</a:t>
            </a:r>
            <a:endParaRPr lang="tr-TR" dirty="0">
              <a:solidFill>
                <a:schemeClr val="tx2"/>
              </a:solidFill>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Tree>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Projenin Tarihçesi</a:t>
            </a:r>
            <a:endParaRPr lang="tr-TR" b="1" dirty="0">
              <a:latin typeface="Calibri" pitchFamily="34" charset="0"/>
              <a:cs typeface="Calibri" pitchFamily="34" charset="0"/>
            </a:endParaRPr>
          </a:p>
        </p:txBody>
      </p:sp>
      <p:sp>
        <p:nvSpPr>
          <p:cNvPr id="3" name="2 İçerik Yer Tutucusu"/>
          <p:cNvSpPr>
            <a:spLocks noGrp="1"/>
          </p:cNvSpPr>
          <p:nvPr>
            <p:ph idx="1"/>
          </p:nvPr>
        </p:nvSpPr>
        <p:spPr/>
        <p:txBody>
          <a:bodyPr/>
          <a:lstStyle/>
          <a:p>
            <a:pPr algn="just"/>
            <a:r>
              <a:rPr lang="tr-TR" dirty="0" smtClean="0">
                <a:solidFill>
                  <a:srgbClr val="FF0000"/>
                </a:solidFill>
                <a:latin typeface="Calibri" pitchFamily="34" charset="0"/>
                <a:cs typeface="Calibri" pitchFamily="34" charset="0"/>
              </a:rPr>
              <a:t>2008, 2009 ve 2010 yıllarında sadece Ankara ili olarak </a:t>
            </a:r>
            <a:r>
              <a:rPr lang="tr-TR" u="sng" dirty="0" smtClean="0">
                <a:solidFill>
                  <a:srgbClr val="FF0000"/>
                </a:solidFill>
                <a:latin typeface="Calibri" pitchFamily="34" charset="0"/>
                <a:cs typeface="Calibri" pitchFamily="34" charset="0"/>
              </a:rPr>
              <a:t>bölgesel</a:t>
            </a:r>
            <a:r>
              <a:rPr lang="tr-TR" dirty="0" smtClean="0">
                <a:solidFill>
                  <a:srgbClr val="FF0000"/>
                </a:solidFill>
                <a:latin typeface="Calibri" pitchFamily="34" charset="0"/>
                <a:cs typeface="Calibri" pitchFamily="34" charset="0"/>
              </a:rPr>
              <a:t> düzenlenmiş, diğer şehirlerden gönderilen bir kısım çalışma dahil edilebilmiştir</a:t>
            </a:r>
            <a:r>
              <a:rPr lang="tr-TR" dirty="0" smtClean="0">
                <a:solidFill>
                  <a:srgbClr val="92D050"/>
                </a:solidFill>
                <a:latin typeface="Calibri" pitchFamily="34" charset="0"/>
                <a:cs typeface="Calibri" pitchFamily="34" charset="0"/>
              </a:rPr>
              <a:t>.</a:t>
            </a:r>
          </a:p>
          <a:p>
            <a:pPr algn="just"/>
            <a:r>
              <a:rPr lang="tr-TR" b="1" dirty="0" smtClean="0">
                <a:solidFill>
                  <a:schemeClr val="tx2"/>
                </a:solidFill>
                <a:latin typeface="Calibri" pitchFamily="34" charset="0"/>
                <a:cs typeface="Calibri" pitchFamily="34" charset="0"/>
              </a:rPr>
              <a:t>2011</a:t>
            </a:r>
            <a:r>
              <a:rPr lang="tr-TR" dirty="0" smtClean="0">
                <a:solidFill>
                  <a:schemeClr val="tx2"/>
                </a:solidFill>
                <a:latin typeface="Calibri" pitchFamily="34" charset="0"/>
                <a:cs typeface="Calibri" pitchFamily="34" charset="0"/>
              </a:rPr>
              <a:t>, 2012 ve 2013 yıllarında ise 81 ilimizin katılımı ile ulusal düzeye taşınmış ve 2014 yılında da Ulusal düzeyde katılım sağlanarak Mayıs ayı içerisinde  </a:t>
            </a:r>
            <a:r>
              <a:rPr lang="tr-TR" dirty="0" err="1" smtClean="0">
                <a:solidFill>
                  <a:schemeClr val="tx2"/>
                </a:solidFill>
                <a:latin typeface="Calibri" pitchFamily="34" charset="0"/>
                <a:cs typeface="Calibri" pitchFamily="34" charset="0"/>
              </a:rPr>
              <a:t>ANKAMALL’da</a:t>
            </a:r>
            <a:r>
              <a:rPr lang="tr-TR" dirty="0" smtClean="0">
                <a:solidFill>
                  <a:schemeClr val="tx2"/>
                </a:solidFill>
                <a:latin typeface="Calibri" pitchFamily="34" charset="0"/>
                <a:cs typeface="Calibri" pitchFamily="34" charset="0"/>
              </a:rPr>
              <a:t> düzenlenecektir.</a:t>
            </a:r>
            <a:endParaRPr lang="tr-TR" dirty="0">
              <a:solidFill>
                <a:schemeClr val="tx2"/>
              </a:solidFill>
              <a:latin typeface="Calibri" pitchFamily="34" charset="0"/>
              <a:cs typeface="Calibri" pitchFamily="34" charset="0"/>
            </a:endParaRPr>
          </a:p>
        </p:txBody>
      </p:sp>
      <p:sp>
        <p:nvSpPr>
          <p:cNvPr id="4" name="3 Altbilgi Yer Tutucusu"/>
          <p:cNvSpPr>
            <a:spLocks noGrp="1"/>
          </p:cNvSpPr>
          <p:nvPr>
            <p:ph type="ftr" sz="quarter" idx="11"/>
          </p:nvPr>
        </p:nvSpPr>
        <p:spPr>
          <a:xfrm>
            <a:off x="3143240" y="6667500"/>
            <a:ext cx="2895600" cy="381000"/>
          </a:xfrm>
        </p:spPr>
        <p:txBody>
          <a:bodyPr/>
          <a:lstStyle/>
          <a:p>
            <a:r>
              <a:rPr lang="tr-TR" b="1" dirty="0" smtClean="0">
                <a:solidFill>
                  <a:schemeClr val="accent2"/>
                </a:solidFill>
              </a:rPr>
              <a:t>L</a:t>
            </a:r>
            <a:endParaRPr lang="tr-TR" b="1" dirty="0">
              <a:solidFill>
                <a:schemeClr val="accent2"/>
              </a:solidFill>
            </a:endParaRPr>
          </a:p>
        </p:txBody>
      </p:sp>
    </p:spTree>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alibri" pitchFamily="34" charset="0"/>
                <a:cs typeface="Calibri" pitchFamily="34" charset="0"/>
              </a:rPr>
              <a:t>Projenin Yerel Tarihçesi</a:t>
            </a:r>
            <a:endParaRPr lang="tr-TR" b="1" dirty="0">
              <a:latin typeface="Calibri" pitchFamily="34" charset="0"/>
              <a:cs typeface="Calibri" pitchFamily="34" charset="0"/>
            </a:endParaRPr>
          </a:p>
        </p:txBody>
      </p:sp>
      <p:sp>
        <p:nvSpPr>
          <p:cNvPr id="4" name="3 Altbilgi Yer Tutucusu"/>
          <p:cNvSpPr>
            <a:spLocks noGrp="1"/>
          </p:cNvSpPr>
          <p:nvPr>
            <p:ph type="ftr" sz="quarter" idx="11"/>
          </p:nvPr>
        </p:nvSpPr>
        <p:spPr>
          <a:xfrm>
            <a:off x="3071802" y="6477000"/>
            <a:ext cx="2895600" cy="381000"/>
          </a:xfrm>
        </p:spPr>
        <p:txBody>
          <a:bodyPr/>
          <a:lstStyle/>
          <a:p>
            <a:endParaRPr lang="tr-TR" b="1" dirty="0">
              <a:solidFill>
                <a:srgbClr val="FF0000"/>
              </a:solidFill>
            </a:endParaRPr>
          </a:p>
        </p:txBody>
      </p:sp>
      <p:sp>
        <p:nvSpPr>
          <p:cNvPr id="12" name="11 İçerik Yer Tutucusu"/>
          <p:cNvSpPr>
            <a:spLocks noGrp="1"/>
          </p:cNvSpPr>
          <p:nvPr>
            <p:ph idx="1"/>
          </p:nvPr>
        </p:nvSpPr>
        <p:spPr/>
        <p:txBody>
          <a:bodyPr/>
          <a:lstStyle/>
          <a:p>
            <a:pPr algn="just"/>
            <a:r>
              <a:rPr lang="tr-TR" sz="2400" b="1" dirty="0" smtClean="0">
                <a:solidFill>
                  <a:srgbClr val="FFFF00"/>
                </a:solidFill>
                <a:latin typeface="Calibri" pitchFamily="34" charset="0"/>
                <a:cs typeface="Calibri" pitchFamily="34" charset="0"/>
              </a:rPr>
              <a:t>Proje seçmeleri her sene ilçe komisyonlarında yapılan seçmelerden sonra il komisyonumuzda  ilimizi temsil edecek projeler belirlenmektedir.</a:t>
            </a:r>
          </a:p>
          <a:p>
            <a:pPr algn="just"/>
            <a:r>
              <a:rPr lang="tr-TR" sz="2400" b="1" dirty="0" smtClean="0">
                <a:solidFill>
                  <a:srgbClr val="FFFF00"/>
                </a:solidFill>
                <a:latin typeface="Calibri" pitchFamily="34" charset="0"/>
                <a:cs typeface="Calibri" pitchFamily="34" charset="0"/>
              </a:rPr>
              <a:t>İlimizden, 2011 yılında yaklaşık 13500  Öğrenci çalışması başvuru yapmış,</a:t>
            </a:r>
          </a:p>
          <a:p>
            <a:pPr algn="just"/>
            <a:r>
              <a:rPr lang="tr-TR" sz="2400" b="1" dirty="0" smtClean="0">
                <a:solidFill>
                  <a:srgbClr val="FFFF00"/>
                </a:solidFill>
                <a:latin typeface="Calibri" pitchFamily="34" charset="0"/>
                <a:cs typeface="Calibri" pitchFamily="34" charset="0"/>
              </a:rPr>
              <a:t>2012 yılında ise bu başvuru sayısı yaklaşık 25000’e yükselmiştir.</a:t>
            </a:r>
          </a:p>
          <a:p>
            <a:pPr algn="just"/>
            <a:r>
              <a:rPr lang="tr-TR" sz="2400" b="1" dirty="0" smtClean="0">
                <a:solidFill>
                  <a:srgbClr val="FFFF00"/>
                </a:solidFill>
                <a:latin typeface="Calibri" pitchFamily="34" charset="0"/>
                <a:cs typeface="Calibri" pitchFamily="34" charset="0"/>
              </a:rPr>
              <a:t>2013 yılında ise ilçe komisyon raporlarıyla belirlenen rekor katılımla 128520 proje üretilmiş ve sonuç raporu Milli Eğitim Bakanımıza sunulmuştur</a:t>
            </a:r>
            <a:r>
              <a:rPr lang="tr-TR" sz="2400" b="1" dirty="0" smtClean="0">
                <a:solidFill>
                  <a:schemeClr val="tx2"/>
                </a:solidFill>
                <a:latin typeface="Calibri" pitchFamily="34" charset="0"/>
                <a:cs typeface="Calibri" pitchFamily="34" charset="0"/>
              </a:rPr>
              <a:t>.</a:t>
            </a:r>
          </a:p>
          <a:p>
            <a:pPr algn="just"/>
            <a:r>
              <a:rPr lang="tr-TR" sz="2400" b="1" dirty="0" smtClean="0">
                <a:solidFill>
                  <a:srgbClr val="FF0000"/>
                </a:solidFill>
                <a:latin typeface="Calibri" pitchFamily="34" charset="0"/>
                <a:cs typeface="Calibri" pitchFamily="34" charset="0"/>
              </a:rPr>
              <a:t>Rakamlarda da görüldüğü gibi ilimizde bu konuda bir duyarlılık mevcuttur ve devam etmelidir.</a:t>
            </a:r>
          </a:p>
        </p:txBody>
      </p:sp>
    </p:spTree>
  </p:cSld>
  <p:clrMapOvr>
    <a:masterClrMapping/>
  </p:clrMapOvr>
  <p:transition spd="med">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714356"/>
            <a:ext cx="8686800" cy="838200"/>
          </a:xfrm>
        </p:spPr>
        <p:txBody>
          <a:bodyPr/>
          <a:lstStyle/>
          <a:p>
            <a:r>
              <a:rPr lang="tr-TR" sz="3600" b="1" dirty="0" smtClean="0">
                <a:solidFill>
                  <a:srgbClr val="FF0000"/>
                </a:solidFill>
                <a:latin typeface="Calibri" pitchFamily="34" charset="0"/>
                <a:cs typeface="Calibri" pitchFamily="34" charset="0"/>
              </a:rPr>
              <a:t>KÜÇÜK HAYALLER BÜYÜK PROJELER İSTANBUL</a:t>
            </a:r>
            <a:endParaRPr lang="tr-TR" sz="3600" b="1" dirty="0">
              <a:solidFill>
                <a:srgbClr val="FF0000"/>
              </a:solidFill>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rgbClr val="FF0000"/>
              </a:solidFill>
            </a:endParaRPr>
          </a:p>
        </p:txBody>
      </p:sp>
      <p:sp>
        <p:nvSpPr>
          <p:cNvPr id="12" name="11 İçerik Yer Tutucusu"/>
          <p:cNvSpPr>
            <a:spLocks noGrp="1"/>
          </p:cNvSpPr>
          <p:nvPr>
            <p:ph idx="1"/>
          </p:nvPr>
        </p:nvSpPr>
        <p:spPr/>
        <p:txBody>
          <a:bodyPr/>
          <a:lstStyle/>
          <a:p>
            <a:pPr algn="just"/>
            <a:r>
              <a:rPr lang="tr-TR" sz="2800" b="1" dirty="0" smtClean="0">
                <a:solidFill>
                  <a:schemeClr val="tx2"/>
                </a:solidFill>
                <a:effectLst>
                  <a:outerShdw blurRad="38100" dist="38100" dir="2700000" algn="tl">
                    <a:srgbClr val="000000">
                      <a:alpha val="43137"/>
                    </a:srgbClr>
                  </a:outerShdw>
                </a:effectLst>
                <a:latin typeface="Calibri" pitchFamily="34" charset="0"/>
                <a:cs typeface="Calibri" pitchFamily="34" charset="0"/>
              </a:rPr>
              <a:t>Şimdi Düşünme Zamanı Projesi</a:t>
            </a:r>
            <a:r>
              <a:rPr lang="tr-TR" sz="2800" b="1" dirty="0" smtClean="0">
                <a:solidFill>
                  <a:srgbClr val="92D050"/>
                </a:solidFill>
                <a:latin typeface="Calibri" pitchFamily="34" charset="0"/>
                <a:cs typeface="Calibri" pitchFamily="34" charset="0"/>
              </a:rPr>
              <a:t>, şu anda Uluslar arası bir statü kazanmak üzere protokol yenileme aşamasındadır.</a:t>
            </a:r>
          </a:p>
          <a:p>
            <a:pPr algn="just"/>
            <a:r>
              <a:rPr lang="tr-TR" sz="2800" b="1" dirty="0" smtClean="0">
                <a:solidFill>
                  <a:schemeClr val="tx2"/>
                </a:solidFill>
                <a:latin typeface="Calibri" pitchFamily="34" charset="0"/>
                <a:cs typeface="Calibri" pitchFamily="34" charset="0"/>
              </a:rPr>
              <a:t>Avrupa Patent Ofisi tarafından finanse edilen yegane eğitim projesi olduğundan Ankara’ya alternatif olarak İlimizin öne çıkarılması çok önemlidir.</a:t>
            </a:r>
          </a:p>
          <a:p>
            <a:pPr algn="just"/>
            <a:r>
              <a:rPr lang="tr-TR" sz="2800" b="1" dirty="0" smtClean="0">
                <a:solidFill>
                  <a:srgbClr val="FFFF00"/>
                </a:solidFill>
                <a:latin typeface="Calibri" pitchFamily="34" charset="0"/>
                <a:cs typeface="Calibri" pitchFamily="34" charset="0"/>
              </a:rPr>
              <a:t>Bu yıl yapılacak her çalışma hem dersimizin gerekliliği hem de dersimizle ilgili çalışmalarda İstanbul seçeneğinin var oluşu için </a:t>
            </a:r>
            <a:r>
              <a:rPr lang="tr-TR" sz="2800" b="1" dirty="0" smtClean="0">
                <a:solidFill>
                  <a:srgbClr val="FFFF00"/>
                </a:solidFill>
                <a:effectLst>
                  <a:outerShdw blurRad="38100" dist="38100" dir="2700000" algn="tl">
                    <a:srgbClr val="000000">
                      <a:alpha val="43137"/>
                    </a:srgbClr>
                  </a:outerShdw>
                </a:effectLst>
                <a:latin typeface="Calibri" pitchFamily="34" charset="0"/>
                <a:cs typeface="Calibri" pitchFamily="34" charset="0"/>
              </a:rPr>
              <a:t>önemlidir.Çünkü İstanbul demek Türkiye demektir!!!</a:t>
            </a:r>
          </a:p>
          <a:p>
            <a:pPr algn="just">
              <a:buNone/>
            </a:pPr>
            <a:endParaRPr lang="tr-TR" b="1" u="sng" dirty="0">
              <a:solidFill>
                <a:schemeClr val="tx2"/>
              </a:solidFill>
              <a:latin typeface="Calibri" pitchFamily="34" charset="0"/>
              <a:cs typeface="Calibri" pitchFamily="34" charset="0"/>
            </a:endParaRPr>
          </a:p>
        </p:txBody>
      </p:sp>
    </p:spTree>
  </p:cSld>
  <p:clrMapOvr>
    <a:masterClrMapping/>
  </p:clrMapOvr>
  <p:transition spd="med">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785794"/>
            <a:ext cx="8686800" cy="838200"/>
          </a:xfrm>
        </p:spPr>
        <p:txBody>
          <a:bodyPr/>
          <a:lstStyle/>
          <a:p>
            <a:r>
              <a:rPr lang="tr-TR" sz="3600" b="1" dirty="0" smtClean="0">
                <a:solidFill>
                  <a:srgbClr val="FF0000"/>
                </a:solidFill>
                <a:latin typeface="Calibri" pitchFamily="34" charset="0"/>
                <a:cs typeface="Calibri" pitchFamily="34" charset="0"/>
              </a:rPr>
              <a:t>KÜÇÜK HAYALLER BÜYÜK PROJELER İSTANBUL</a:t>
            </a:r>
            <a:endParaRPr lang="tr-TR" sz="3600" b="1" dirty="0">
              <a:solidFill>
                <a:srgbClr val="FF0000"/>
              </a:solidFill>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endParaRPr lang="tr-TR" b="1" dirty="0">
              <a:solidFill>
                <a:schemeClr val="accent6">
                  <a:lumMod val="50000"/>
                </a:schemeClr>
              </a:solidFill>
            </a:endParaRPr>
          </a:p>
        </p:txBody>
      </p:sp>
      <p:sp>
        <p:nvSpPr>
          <p:cNvPr id="12" name="11 İçerik Yer Tutucusu"/>
          <p:cNvSpPr>
            <a:spLocks noGrp="1"/>
          </p:cNvSpPr>
          <p:nvPr>
            <p:ph idx="1"/>
          </p:nvPr>
        </p:nvSpPr>
        <p:spPr/>
        <p:txBody>
          <a:bodyPr/>
          <a:lstStyle/>
          <a:p>
            <a:pPr algn="just"/>
            <a:r>
              <a:rPr lang="tr-TR" b="1" dirty="0" smtClean="0">
                <a:solidFill>
                  <a:srgbClr val="FFC000"/>
                </a:solidFill>
                <a:latin typeface="Calibri" pitchFamily="34" charset="0"/>
                <a:cs typeface="Calibri" pitchFamily="34" charset="0"/>
              </a:rPr>
              <a:t>Yerel Sergide; TPE, TÜBİTAK, Meslek Odaları, Üniversiteler, AR-GE Merkezleri, Kamu Kurum ve Kuruluşları, Yerel ve Ulusal Basın davetli olarak katılım göstereceklerdir.</a:t>
            </a:r>
          </a:p>
          <a:p>
            <a:pPr algn="just"/>
            <a:r>
              <a:rPr lang="tr-TR" b="1" dirty="0" smtClean="0">
                <a:solidFill>
                  <a:srgbClr val="FFC000"/>
                </a:solidFill>
                <a:latin typeface="Calibri" pitchFamily="34" charset="0"/>
                <a:cs typeface="Calibri" pitchFamily="34" charset="0"/>
              </a:rPr>
              <a:t>Katılımcı öğrenci ve öğretmenlere; katılım sertifikaları, v.b. Belgeler düzenlenecektir.</a:t>
            </a:r>
          </a:p>
        </p:txBody>
      </p:sp>
    </p:spTree>
  </p:cSld>
  <p:clrMapOvr>
    <a:masterClrMapping/>
  </p:clrMapOvr>
  <p:transition spd="med">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latin typeface="Calibri" pitchFamily="34" charset="0"/>
                <a:cs typeface="Calibri" pitchFamily="34" charset="0"/>
              </a:rPr>
              <a:t>KÜÇÜK HAYALLER BÜYÜK PROJELER İSTANBUL</a:t>
            </a:r>
            <a:endParaRPr lang="tr-TR" b="1" dirty="0">
              <a:latin typeface="Calibri" pitchFamily="34" charset="0"/>
              <a:cs typeface="Calibri" pitchFamily="34" charset="0"/>
            </a:endParaRPr>
          </a:p>
        </p:txBody>
      </p:sp>
      <p:sp>
        <p:nvSpPr>
          <p:cNvPr id="4" name="3 Altbilgi Yer Tutucusu"/>
          <p:cNvSpPr>
            <a:spLocks noGrp="1"/>
          </p:cNvSpPr>
          <p:nvPr>
            <p:ph type="ftr" sz="quarter" idx="11"/>
          </p:nvPr>
        </p:nvSpPr>
        <p:spPr>
          <a:xfrm>
            <a:off x="3200400" y="6576392"/>
            <a:ext cx="2895600" cy="381000"/>
          </a:xfrm>
        </p:spPr>
        <p:txBody>
          <a:bodyPr/>
          <a:lstStyle/>
          <a:p>
            <a:r>
              <a:rPr lang="tr-TR" b="1" dirty="0" smtClean="0">
                <a:solidFill>
                  <a:schemeClr val="accent2"/>
                </a:solidFill>
              </a:rPr>
              <a:t>L</a:t>
            </a:r>
            <a:endParaRPr lang="tr-TR" b="1" dirty="0">
              <a:solidFill>
                <a:schemeClr val="accent2"/>
              </a:solidFill>
            </a:endParaRPr>
          </a:p>
        </p:txBody>
      </p:sp>
      <p:sp>
        <p:nvSpPr>
          <p:cNvPr id="12" name="11 İçerik Yer Tutucusu"/>
          <p:cNvSpPr>
            <a:spLocks noGrp="1"/>
          </p:cNvSpPr>
          <p:nvPr>
            <p:ph idx="1"/>
          </p:nvPr>
        </p:nvSpPr>
        <p:spPr>
          <a:xfrm>
            <a:off x="228600" y="1676400"/>
            <a:ext cx="8629680" cy="4467244"/>
          </a:xfrm>
        </p:spPr>
        <p:txBody>
          <a:bodyPr/>
          <a:lstStyle/>
          <a:p>
            <a:pPr algn="just"/>
            <a:r>
              <a:rPr lang="tr-TR" b="1" dirty="0" smtClean="0">
                <a:solidFill>
                  <a:srgbClr val="92D050"/>
                </a:solidFill>
                <a:latin typeface="Calibri" pitchFamily="34" charset="0"/>
                <a:cs typeface="Calibri" pitchFamily="34" charset="0"/>
              </a:rPr>
              <a:t>Ulusal Sergiye kaynaklık etmesi ve İlimiz Performans Göstergesini somut olarak görebilmemiz açısından “</a:t>
            </a:r>
            <a:r>
              <a:rPr lang="tr-TR" b="1" dirty="0" smtClean="0">
                <a:solidFill>
                  <a:srgbClr val="FF0000"/>
                </a:solidFill>
                <a:latin typeface="Calibri" pitchFamily="34" charset="0"/>
                <a:cs typeface="Calibri" pitchFamily="34" charset="0"/>
              </a:rPr>
              <a:t>KÜÇÜK HAYALLER BÜYÜK PROJELER İSTANBUL</a:t>
            </a:r>
            <a:r>
              <a:rPr lang="tr-TR" b="1" dirty="0" smtClean="0">
                <a:solidFill>
                  <a:srgbClr val="92D050"/>
                </a:solidFill>
                <a:latin typeface="Calibri" pitchFamily="34" charset="0"/>
                <a:cs typeface="Calibri" pitchFamily="34" charset="0"/>
              </a:rPr>
              <a:t>” yerel sergisinin düzenlenmesi gerekmektedir.</a:t>
            </a:r>
          </a:p>
          <a:p>
            <a:pPr algn="just"/>
            <a:r>
              <a:rPr lang="tr-TR" b="1" dirty="0" smtClean="0">
                <a:solidFill>
                  <a:schemeClr val="tx2"/>
                </a:solidFill>
                <a:latin typeface="Calibri" pitchFamily="34" charset="0"/>
                <a:cs typeface="Calibri" pitchFamily="34" charset="0"/>
              </a:rPr>
              <a:t>Proje paydaşlarımız ve yöneticilerimizin duyarlı desteğiyle İstanbul’da ve hatta Türkiye’de geleceğimiz olan çocuklarımızın düşüncelerine verdiğimiz değer ortaya çıkacaktır.</a:t>
            </a:r>
          </a:p>
          <a:p>
            <a:pPr algn="just">
              <a:buNone/>
            </a:pPr>
            <a:endParaRPr lang="tr-TR" b="1" dirty="0" smtClean="0">
              <a:solidFill>
                <a:srgbClr val="FF0000"/>
              </a:solidFill>
            </a:endParaRPr>
          </a:p>
        </p:txBody>
      </p:sp>
    </p:spTree>
  </p:cSld>
  <p:clrMapOvr>
    <a:masterClrMapping/>
  </p:clrMapOvr>
  <p:transition spd="med">
    <p:dissolve/>
  </p:transition>
  <p:timing>
    <p:tnLst>
      <p:par>
        <p:cTn id="1" dur="indefinite" restart="never" nodeType="tmRoot"/>
      </p:par>
    </p:tnLst>
  </p:timing>
</p:sld>
</file>

<file path=ppt/theme/theme1.xml><?xml version="1.0" encoding="utf-8"?>
<a:theme xmlns:a="http://schemas.openxmlformats.org/drawingml/2006/main" name="Mavi atom tasarım şablonu">
  <a:themeElements>
    <a:clrScheme name="Ofis Teması 12">
      <a:dk1>
        <a:srgbClr val="969696"/>
      </a:dk1>
      <a:lt1>
        <a:srgbClr val="FFFFFF"/>
      </a:lt1>
      <a:dk2>
        <a:srgbClr val="99EFF1"/>
      </a:dk2>
      <a:lt2>
        <a:srgbClr val="808080"/>
      </a:lt2>
      <a:accent1>
        <a:srgbClr val="BBE0E3"/>
      </a:accent1>
      <a:accent2>
        <a:srgbClr val="333399"/>
      </a:accent2>
      <a:accent3>
        <a:srgbClr val="FFFFFF"/>
      </a:accent3>
      <a:accent4>
        <a:srgbClr val="7F7F7F"/>
      </a:accent4>
      <a:accent5>
        <a:srgbClr val="DAEDEF"/>
      </a:accent5>
      <a:accent6>
        <a:srgbClr val="2D2D8A"/>
      </a:accent6>
      <a:hlink>
        <a:srgbClr val="009999"/>
      </a:hlink>
      <a:folHlink>
        <a:srgbClr val="669900"/>
      </a:folHlink>
    </a:clrScheme>
    <a:fontScheme name="Ofis Teması">
      <a:majorFont>
        <a:latin typeface="Arial Black"/>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fis Teması 1">
        <a:dk1>
          <a:srgbClr val="336699"/>
        </a:dk1>
        <a:lt1>
          <a:srgbClr val="FFFFFF"/>
        </a:lt1>
        <a:dk2>
          <a:srgbClr val="87BBDF"/>
        </a:dk2>
        <a:lt2>
          <a:srgbClr val="E3EBF1"/>
        </a:lt2>
        <a:accent1>
          <a:srgbClr val="0099CC"/>
        </a:accent1>
        <a:accent2>
          <a:srgbClr val="468A4B"/>
        </a:accent2>
        <a:accent3>
          <a:srgbClr val="C3DAEC"/>
        </a:accent3>
        <a:accent4>
          <a:srgbClr val="DADADA"/>
        </a:accent4>
        <a:accent5>
          <a:srgbClr val="AACAE2"/>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is Teması 2">
        <a:dk1>
          <a:srgbClr val="777777"/>
        </a:dk1>
        <a:lt1>
          <a:srgbClr val="FFFFFF"/>
        </a:lt1>
        <a:dk2>
          <a:srgbClr val="B7B9AF"/>
        </a:dk2>
        <a:lt2>
          <a:srgbClr val="D1D1CB"/>
        </a:lt2>
        <a:accent1>
          <a:srgbClr val="909082"/>
        </a:accent1>
        <a:accent2>
          <a:srgbClr val="809EA8"/>
        </a:accent2>
        <a:accent3>
          <a:srgbClr val="D8D9D4"/>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is Teması 3">
        <a:dk1>
          <a:srgbClr val="3E3E5C"/>
        </a:dk1>
        <a:lt1>
          <a:srgbClr val="FFFFFF"/>
        </a:lt1>
        <a:dk2>
          <a:srgbClr val="5C87A4"/>
        </a:dk2>
        <a:lt2>
          <a:srgbClr val="FFFFFF"/>
        </a:lt2>
        <a:accent1>
          <a:srgbClr val="4C8877"/>
        </a:accent1>
        <a:accent2>
          <a:srgbClr val="6666FF"/>
        </a:accent2>
        <a:accent3>
          <a:srgbClr val="B5C3CF"/>
        </a:accent3>
        <a:accent4>
          <a:srgbClr val="DADADA"/>
        </a:accent4>
        <a:accent5>
          <a:srgbClr val="B2C3BD"/>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is Teması 4">
        <a:dk1>
          <a:srgbClr val="003366"/>
        </a:dk1>
        <a:lt1>
          <a:srgbClr val="FFFFFF"/>
        </a:lt1>
        <a:dk2>
          <a:srgbClr val="1C72E4"/>
        </a:dk2>
        <a:lt2>
          <a:srgbClr val="CCFFFF"/>
        </a:lt2>
        <a:accent1>
          <a:srgbClr val="3366CC"/>
        </a:accent1>
        <a:accent2>
          <a:srgbClr val="00B000"/>
        </a:accent2>
        <a:accent3>
          <a:srgbClr val="ABBCEF"/>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is Teması 5">
        <a:dk1>
          <a:srgbClr val="003366"/>
        </a:dk1>
        <a:lt1>
          <a:srgbClr val="FFFFFF"/>
        </a:lt1>
        <a:dk2>
          <a:srgbClr val="99D3FF"/>
        </a:dk2>
        <a:lt2>
          <a:srgbClr val="CCFFFF"/>
        </a:lt2>
        <a:accent1>
          <a:srgbClr val="3366CC"/>
        </a:accent1>
        <a:accent2>
          <a:srgbClr val="00B000"/>
        </a:accent2>
        <a:accent3>
          <a:srgbClr val="CAE6FF"/>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is Teması 6">
        <a:dk1>
          <a:srgbClr val="3F7EBD"/>
        </a:dk1>
        <a:lt1>
          <a:srgbClr val="D9F8FF"/>
        </a:lt1>
        <a:dk2>
          <a:srgbClr val="336699"/>
        </a:dk2>
        <a:lt2>
          <a:srgbClr val="777777"/>
        </a:lt2>
        <a:accent1>
          <a:srgbClr val="CCECFF"/>
        </a:accent1>
        <a:accent2>
          <a:srgbClr val="579CDB"/>
        </a:accent2>
        <a:accent3>
          <a:srgbClr val="E9FBFF"/>
        </a:accent3>
        <a:accent4>
          <a:srgbClr val="346BA1"/>
        </a:accent4>
        <a:accent5>
          <a:srgbClr val="E2F4FF"/>
        </a:accent5>
        <a:accent6>
          <a:srgbClr val="4E8DC6"/>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is Teması 7">
        <a:dk1>
          <a:srgbClr val="5C1F00"/>
        </a:dk1>
        <a:lt1>
          <a:srgbClr val="FFFFFF"/>
        </a:lt1>
        <a:dk2>
          <a:srgbClr val="A84724"/>
        </a:dk2>
        <a:lt2>
          <a:srgbClr val="DFD293"/>
        </a:lt2>
        <a:accent1>
          <a:srgbClr val="DF7475"/>
        </a:accent1>
        <a:accent2>
          <a:srgbClr val="5C8FC2"/>
        </a:accent2>
        <a:accent3>
          <a:srgbClr val="D1B1AC"/>
        </a:accent3>
        <a:accent4>
          <a:srgbClr val="DADADA"/>
        </a:accent4>
        <a:accent5>
          <a:srgbClr val="ECBCBD"/>
        </a:accent5>
        <a:accent6>
          <a:srgbClr val="5381B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is Teması 8">
        <a:dk1>
          <a:srgbClr val="3E3E5C"/>
        </a:dk1>
        <a:lt1>
          <a:srgbClr val="C2FEE1"/>
        </a:lt1>
        <a:dk2>
          <a:srgbClr val="0066CC"/>
        </a:dk2>
        <a:lt2>
          <a:srgbClr val="CCECFF"/>
        </a:lt2>
        <a:accent1>
          <a:srgbClr val="3C9698"/>
        </a:accent1>
        <a:accent2>
          <a:srgbClr val="6666FF"/>
        </a:accent2>
        <a:accent3>
          <a:srgbClr val="AAB8E2"/>
        </a:accent3>
        <a:accent4>
          <a:srgbClr val="A5D9C0"/>
        </a:accent4>
        <a:accent5>
          <a:srgbClr val="AFC9CA"/>
        </a:accent5>
        <a:accent6>
          <a:srgbClr val="5C5CE7"/>
        </a:accent6>
        <a:hlink>
          <a:srgbClr val="99CCFF"/>
        </a:hlink>
        <a:folHlink>
          <a:srgbClr val="CCFFFF"/>
        </a:folHlink>
      </a:clrScheme>
      <a:clrMap bg1="dk2" tx1="lt1" bg2="dk1" tx2="lt2" accent1="accent1" accent2="accent2" accent3="accent3" accent4="accent4" accent5="accent5" accent6="accent6" hlink="hlink" folHlink="folHlink"/>
    </a:extraClrScheme>
    <a:extraClrScheme>
      <a:clrScheme name="Ofis Teması 9">
        <a:dk1>
          <a:srgbClr val="969696"/>
        </a:dk1>
        <a:lt1>
          <a:srgbClr val="FFFFFF"/>
        </a:lt1>
        <a:dk2>
          <a:srgbClr val="0099CC"/>
        </a:dk2>
        <a:lt2>
          <a:srgbClr val="969696"/>
        </a:lt2>
        <a:accent1>
          <a:srgbClr val="D2F8B8"/>
        </a:accent1>
        <a:accent2>
          <a:srgbClr val="CCCC00"/>
        </a:accent2>
        <a:accent3>
          <a:srgbClr val="FFFFFF"/>
        </a:accent3>
        <a:accent4>
          <a:srgbClr val="7F7F7F"/>
        </a:accent4>
        <a:accent5>
          <a:srgbClr val="E5FBD8"/>
        </a:accent5>
        <a:accent6>
          <a:srgbClr val="B9B900"/>
        </a:accent6>
        <a:hlink>
          <a:srgbClr val="00CC99"/>
        </a:hlink>
        <a:folHlink>
          <a:srgbClr val="3399FF"/>
        </a:folHlink>
      </a:clrScheme>
      <a:clrMap bg1="lt1" tx1="dk1" bg2="lt2" tx2="dk2" accent1="accent1" accent2="accent2" accent3="accent3" accent4="accent4" accent5="accent5" accent6="accent6" hlink="hlink" folHlink="folHlink"/>
    </a:extraClrScheme>
    <a:extraClrScheme>
      <a:clrScheme name="Ofis Teması 10">
        <a:dk1>
          <a:srgbClr val="CCFFCC"/>
        </a:dk1>
        <a:lt1>
          <a:srgbClr val="FFFFFF"/>
        </a:lt1>
        <a:dk2>
          <a:srgbClr val="9BD9FF"/>
        </a:dk2>
        <a:lt2>
          <a:srgbClr val="808080"/>
        </a:lt2>
        <a:accent1>
          <a:srgbClr val="6DB6FF"/>
        </a:accent1>
        <a:accent2>
          <a:srgbClr val="CCFFCC"/>
        </a:accent2>
        <a:accent3>
          <a:srgbClr val="FFFFFF"/>
        </a:accent3>
        <a:accent4>
          <a:srgbClr val="AEDAAE"/>
        </a:accent4>
        <a:accent5>
          <a:srgbClr val="BAD7FF"/>
        </a:accent5>
        <a:accent6>
          <a:srgbClr val="B9E7B9"/>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is Teması 11">
        <a:dk1>
          <a:srgbClr val="EAEAEA"/>
        </a:dk1>
        <a:lt1>
          <a:srgbClr val="FFFFFF"/>
        </a:lt1>
        <a:dk2>
          <a:srgbClr val="EAEAEA"/>
        </a:dk2>
        <a:lt2>
          <a:srgbClr val="333333"/>
        </a:lt2>
        <a:accent1>
          <a:srgbClr val="B2B2B2"/>
        </a:accent1>
        <a:accent2>
          <a:srgbClr val="808080"/>
        </a:accent2>
        <a:accent3>
          <a:srgbClr val="FFFFFF"/>
        </a:accent3>
        <a:accent4>
          <a:srgbClr val="C8C8C8"/>
        </a:accent4>
        <a:accent5>
          <a:srgbClr val="D5D5D5"/>
        </a:accent5>
        <a:accent6>
          <a:srgbClr val="737373"/>
        </a:accent6>
        <a:hlink>
          <a:srgbClr val="4D4D4D"/>
        </a:hlink>
        <a:folHlink>
          <a:srgbClr val="FFFFFF"/>
        </a:folHlink>
      </a:clrScheme>
      <a:clrMap bg1="lt1" tx1="dk1" bg2="lt2" tx2="dk2" accent1="accent1" accent2="accent2" accent3="accent3" accent4="accent4" accent5="accent5" accent6="accent6" hlink="hlink" folHlink="folHlink"/>
    </a:extraClrScheme>
    <a:extraClrScheme>
      <a:clrScheme name="Ofis Teması 12">
        <a:dk1>
          <a:srgbClr val="969696"/>
        </a:dk1>
        <a:lt1>
          <a:srgbClr val="FFFFFF"/>
        </a:lt1>
        <a:dk2>
          <a:srgbClr val="99EFF1"/>
        </a:dk2>
        <a:lt2>
          <a:srgbClr val="808080"/>
        </a:lt2>
        <a:accent1>
          <a:srgbClr val="BBE0E3"/>
        </a:accent1>
        <a:accent2>
          <a:srgbClr val="333399"/>
        </a:accent2>
        <a:accent3>
          <a:srgbClr val="FFFFFF"/>
        </a:accent3>
        <a:accent4>
          <a:srgbClr val="7F7F7F"/>
        </a:accent4>
        <a:accent5>
          <a:srgbClr val="DAEDEF"/>
        </a:accent5>
        <a:accent6>
          <a:srgbClr val="2D2D8A"/>
        </a:accent6>
        <a:hlink>
          <a:srgbClr val="009999"/>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Mavi atom tasarım şablonu</Template>
  <TotalTime>653</TotalTime>
  <Words>1229</Words>
  <Application>Microsoft Office PowerPoint</Application>
  <PresentationFormat>Ekran Gösterisi (4:3)</PresentationFormat>
  <Paragraphs>152</Paragraphs>
  <Slides>31</Slides>
  <Notes>2</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Mavi atom tasarım şablonu</vt:lpstr>
      <vt:lpstr>KÜÇÜK HAYALLER BÜYÜK PROJELER- 2014</vt:lpstr>
      <vt:lpstr>İLETİŞİM BİLGİLERİ</vt:lpstr>
      <vt:lpstr>İLETİŞİM BİLGİLERİ</vt:lpstr>
      <vt:lpstr>Şimdi Düşünme Zamanı Projesi Nedir?</vt:lpstr>
      <vt:lpstr>Projenin Tarihçesi</vt:lpstr>
      <vt:lpstr>Projenin Yerel Tarihçesi</vt:lpstr>
      <vt:lpstr>KÜÇÜK HAYALLER BÜYÜK PROJELER İSTANBUL</vt:lpstr>
      <vt:lpstr>KÜÇÜK HAYALLER BÜYÜK PROJELER İSTANBUL</vt:lpstr>
      <vt:lpstr>KÜÇÜK HAYALLER BÜYÜK PROJELER İSTANBUL</vt:lpstr>
      <vt:lpstr>KÜÇÜK HAYALLER BÜYÜK PROJELER İSTANBUL</vt:lpstr>
      <vt:lpstr>KÜÇÜK HAYALLER BÜYÜK PROJELER İSTANBUL</vt:lpstr>
      <vt:lpstr>KÜÇÜK HAYALLER BÜYÜK PROJELER İSTANBUL</vt:lpstr>
      <vt:lpstr>KÜÇÜK HAYALLER BÜYÜK PROJELER İSTANBUL</vt:lpstr>
      <vt:lpstr>KÜÇÜK HAYALLER BÜYÜK PROJELER İSTANBUL</vt:lpstr>
      <vt:lpstr>Ulusal Serginin Düzenlenmesi</vt:lpstr>
      <vt:lpstr>Çalışmalar Nasıl Belirlenecek?</vt:lpstr>
      <vt:lpstr>Etkinlik Değerlendirme Kriterleri – Düzen Kuşağı</vt:lpstr>
      <vt:lpstr>Etkinlik Değerlendirme Kriterleri – Düzen Kuşağı</vt:lpstr>
      <vt:lpstr>Etkinlik Değerlendirme Kriterleri – Düzen Kuşağı</vt:lpstr>
      <vt:lpstr>Etkinlik Değerlendirme Kriterleri – Düzen Kuşağı</vt:lpstr>
      <vt:lpstr>Etkinlik Değerlendirme Kriterleri – Kurgu Kuşağı</vt:lpstr>
      <vt:lpstr>Etkinlik Değerlendirme Kriterleri – Kurgu Kuşağı</vt:lpstr>
      <vt:lpstr>Etkinlik Değerlendirme Kriterleri – Yapım Kuşağı</vt:lpstr>
      <vt:lpstr>Etkinlik Değerlendirme Kriterleri – Yapım Kuşağı</vt:lpstr>
      <vt:lpstr>Etkinlik Değerlendirme Kriterleri – Yapım Kuşağı</vt:lpstr>
      <vt:lpstr>ULUSAL SERGİ SÜREÇ TAKVİMİ</vt:lpstr>
      <vt:lpstr>YEREL SERGİ SÜREÇ TAKVİMİ</vt:lpstr>
      <vt:lpstr>YEREL SERGİ SÜREÇ TAKVİMİ</vt:lpstr>
      <vt:lpstr>YEREL SERGİ İÇERİĞİ</vt:lpstr>
      <vt:lpstr>YEREL SERGİ İÇERİĞİ</vt:lpstr>
      <vt:lpstr>KÜÇÜK HAYALLER BÜYÜK PROJELER- 2014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ŞİMDİ DÜŞÜNME ZAMANI - 2013</dc:title>
  <dc:creator>CK</dc:creator>
  <cp:lastModifiedBy>ogretmen</cp:lastModifiedBy>
  <cp:revision>76</cp:revision>
  <dcterms:created xsi:type="dcterms:W3CDTF">2013-03-02T11:16:34Z</dcterms:created>
  <dcterms:modified xsi:type="dcterms:W3CDTF">2014-04-03T02:25:23Z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TC010721171055</vt:lpwstr>
  </property>
</Properties>
</file>